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3"/>
  </p:notesMasterIdLst>
  <p:sldIdLst>
    <p:sldId id="256" r:id="rId2"/>
    <p:sldId id="306" r:id="rId3"/>
    <p:sldId id="260" r:id="rId4"/>
    <p:sldId id="293" r:id="rId5"/>
    <p:sldId id="258" r:id="rId6"/>
    <p:sldId id="310" r:id="rId7"/>
    <p:sldId id="262" r:id="rId8"/>
    <p:sldId id="325" r:id="rId9"/>
    <p:sldId id="324" r:id="rId10"/>
    <p:sldId id="313" r:id="rId11"/>
    <p:sldId id="316" r:id="rId12"/>
    <p:sldId id="331" r:id="rId13"/>
    <p:sldId id="341" r:id="rId14"/>
    <p:sldId id="342" r:id="rId15"/>
    <p:sldId id="320" r:id="rId16"/>
    <p:sldId id="647" r:id="rId17"/>
    <p:sldId id="648" r:id="rId18"/>
    <p:sldId id="650" r:id="rId19"/>
    <p:sldId id="658" r:id="rId20"/>
    <p:sldId id="659" r:id="rId21"/>
    <p:sldId id="660" r:id="rId22"/>
    <p:sldId id="661" r:id="rId23"/>
    <p:sldId id="662" r:id="rId24"/>
    <p:sldId id="664" r:id="rId25"/>
    <p:sldId id="665" r:id="rId26"/>
    <p:sldId id="666" r:id="rId27"/>
    <p:sldId id="322" r:id="rId28"/>
    <p:sldId id="323" r:id="rId29"/>
    <p:sldId id="344" r:id="rId30"/>
    <p:sldId id="615" r:id="rId31"/>
    <p:sldId id="425" r:id="rId32"/>
    <p:sldId id="617" r:id="rId33"/>
    <p:sldId id="429" r:id="rId34"/>
    <p:sldId id="628" r:id="rId35"/>
    <p:sldId id="630" r:id="rId36"/>
    <p:sldId id="632" r:id="rId37"/>
    <p:sldId id="618" r:id="rId38"/>
    <p:sldId id="448" r:id="rId39"/>
    <p:sldId id="619" r:id="rId40"/>
    <p:sldId id="620" r:id="rId41"/>
    <p:sldId id="449" r:id="rId42"/>
    <p:sldId id="621" r:id="rId43"/>
    <p:sldId id="622" r:id="rId44"/>
    <p:sldId id="451" r:id="rId45"/>
    <p:sldId id="453" r:id="rId46"/>
    <p:sldId id="457" r:id="rId47"/>
    <p:sldId id="624" r:id="rId48"/>
    <p:sldId id="641" r:id="rId49"/>
    <p:sldId id="642" r:id="rId50"/>
    <p:sldId id="643" r:id="rId51"/>
    <p:sldId id="594" r:id="rId52"/>
    <p:sldId id="625" r:id="rId53"/>
    <p:sldId id="626" r:id="rId54"/>
    <p:sldId id="627" r:id="rId55"/>
    <p:sldId id="599" r:id="rId56"/>
    <p:sldId id="274" r:id="rId57"/>
    <p:sldId id="671" r:id="rId58"/>
    <p:sldId id="670" r:id="rId59"/>
    <p:sldId id="633" r:id="rId60"/>
    <p:sldId id="635" r:id="rId61"/>
    <p:sldId id="636" r:id="rId62"/>
    <p:sldId id="637" r:id="rId63"/>
    <p:sldId id="638" r:id="rId64"/>
    <p:sldId id="639" r:id="rId65"/>
    <p:sldId id="280" r:id="rId66"/>
    <p:sldId id="602" r:id="rId67"/>
    <p:sldId id="295" r:id="rId68"/>
    <p:sldId id="606" r:id="rId69"/>
    <p:sldId id="298" r:id="rId70"/>
    <p:sldId id="640" r:id="rId71"/>
    <p:sldId id="312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 autoAdjust="0"/>
    <p:restoredTop sz="94694"/>
  </p:normalViewPr>
  <p:slideViewPr>
    <p:cSldViewPr>
      <p:cViewPr varScale="1">
        <p:scale>
          <a:sx n="105" d="100"/>
          <a:sy n="105" d="100"/>
        </p:scale>
        <p:origin x="17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50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55C6B-3010-49DC-9F05-76961DAB324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34203-2434-4DE1-BD1B-29E3CB75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1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34203-2434-4DE1-BD1B-29E3CB7594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0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44585-0590-08F7-3543-BB095AD1D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86D0E09-C16D-04F6-1089-AC9D98DBE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3C6E8FA-3A4A-AB1D-FE9D-7F481ED43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434810-3FC6-402A-0191-68B8C1B764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34203-2434-4DE1-BD1B-29E3CB7594F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0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8BC0C-B9B2-1BD8-36AF-99A366C0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026169E-495A-F06A-C900-D8B8CCC95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77015C8-8E35-09DE-CA8F-CFBC981DA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29A3FC-19DE-F707-DD6F-0E3460257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34203-2434-4DE1-BD1B-29E3CB7594F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83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0A5DF-6770-B9BC-EA2D-EC4453F4B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A42C0D7-D1CB-5509-60C9-05597BD55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1CBFD86-C48C-D0C1-3A39-9255DFC81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9260E6-6590-A966-003E-F1C1480094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34203-2434-4DE1-BD1B-29E3CB7594F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2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C20-831F-4AFD-A2A9-F1783F733D3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7990-AB73-4383-BBD0-0B8E4FA7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59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C20-831F-4AFD-A2A9-F1783F733D3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7990-AB73-4383-BBD0-0B8E4FA7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7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C20-831F-4AFD-A2A9-F1783F733D3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7990-AB73-4383-BBD0-0B8E4FA7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0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C20-831F-4AFD-A2A9-F1783F733D3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7990-AB73-4383-BBD0-0B8E4FA7C5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74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2E1A-A0F1-4F77-A532-8CE71551C72F}" type="datetimeFigureOut">
              <a:rPr lang="pl-PL" smtClean="0"/>
              <a:t>16.03.2025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49D6-489F-4A80-8CD5-4A9AC454BA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41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C20-831F-4AFD-A2A9-F1783F733D3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7990-AB73-4383-BBD0-0B8E4FA7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C20-831F-4AFD-A2A9-F1783F733D3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7990-AB73-4383-BBD0-0B8E4FA7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89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C20-831F-4AFD-A2A9-F1783F733D3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7990-AB73-4383-BBD0-0B8E4FA7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C20-831F-4AFD-A2A9-F1783F733D3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7990-AB73-4383-BBD0-0B8E4FA7C5A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C20-831F-4AFD-A2A9-F1783F733D3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7990-AB73-4383-BBD0-0B8E4FA7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8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C20-831F-4AFD-A2A9-F1783F733D3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7990-AB73-4383-BBD0-0B8E4FA7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4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C20-831F-4AFD-A2A9-F1783F733D3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7990-AB73-4383-BBD0-0B8E4FA7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7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6094C20-831F-4AFD-A2A9-F1783F733D3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7990-AB73-4383-BBD0-0B8E4FA7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8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6094C20-831F-4AFD-A2A9-F1783F733D3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D157990-AB73-4383-BBD0-0B8E4FA7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7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2348880"/>
            <a:ext cx="7175351" cy="1512168"/>
          </a:xfrm>
        </p:spPr>
        <p:txBody>
          <a:bodyPr/>
          <a:lstStyle/>
          <a:p>
            <a:pPr marL="182880" indent="0" algn="ctr">
              <a:buNone/>
            </a:pPr>
            <a:r>
              <a:rPr lang="pl-PL" sz="4000" dirty="0">
                <a:solidFill>
                  <a:schemeClr val="accent1"/>
                </a:solidFill>
              </a:rPr>
              <a:t>NEUROTRANSMITTERS - </a:t>
            </a:r>
            <a:br>
              <a:rPr lang="pl-PL" sz="4000" dirty="0">
                <a:solidFill>
                  <a:schemeClr val="accent1"/>
                </a:solidFill>
              </a:rPr>
            </a:br>
            <a:r>
              <a:rPr lang="pl-PL" sz="4000" dirty="0" err="1">
                <a:solidFill>
                  <a:schemeClr val="accent1"/>
                </a:solidFill>
              </a:rPr>
              <a:t>Biogenic</a:t>
            </a:r>
            <a:r>
              <a:rPr lang="pl-PL" sz="4000" dirty="0">
                <a:solidFill>
                  <a:schemeClr val="accent1"/>
                </a:solidFill>
              </a:rPr>
              <a:t> </a:t>
            </a:r>
            <a:r>
              <a:rPr lang="pl-PL" sz="4000" dirty="0" err="1">
                <a:solidFill>
                  <a:schemeClr val="accent1"/>
                </a:solidFill>
              </a:rPr>
              <a:t>amines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4365104"/>
            <a:ext cx="8568952" cy="72008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Katarzyna </a:t>
            </a:r>
            <a:r>
              <a:rPr lang="pl-PL" b="1" dirty="0" err="1">
                <a:solidFill>
                  <a:srgbClr val="002060"/>
                </a:solidFill>
              </a:rPr>
              <a:t>Kuśmierska</a:t>
            </a:r>
            <a:r>
              <a:rPr lang="pl-PL" b="1" dirty="0">
                <a:solidFill>
                  <a:srgbClr val="002060"/>
                </a:solidFill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604706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89693" y="1052736"/>
            <a:ext cx="89646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TETRAHYDROBIOPTERIN (BH4) DEFICIENCIE CONTAINS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A HETEROGENOUS GROUP OF DISORDERS CAUSED BY MUTATION IN ONE OF THE GENES ENCODING ENZYMES INVOLVED IN THE BIOSYNTHESIS OR REGENERATION OF BH4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/>
              <a:t>THESE DISORDERS CAUSE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MONOAMINE NEUROTRANSMITTER DEFICIENCY</a:t>
            </a:r>
          </a:p>
        </p:txBody>
      </p:sp>
    </p:spTree>
    <p:extLst>
      <p:ext uri="{BB962C8B-B14F-4D97-AF65-F5344CB8AC3E}">
        <p14:creationId xmlns:p14="http://schemas.microsoft.com/office/powerpoint/2010/main" val="145016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029034" y="5240640"/>
            <a:ext cx="4104135" cy="1617360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pl-PL" sz="2400" b="1" dirty="0" err="1">
                <a:solidFill>
                  <a:srgbClr val="00B050"/>
                </a:solidFill>
              </a:rPr>
              <a:t>Disorders</a:t>
            </a:r>
            <a:r>
              <a:rPr lang="pl-PL" sz="2400" b="1" dirty="0">
                <a:solidFill>
                  <a:srgbClr val="00B050"/>
                </a:solidFill>
              </a:rPr>
              <a:t> of BH</a:t>
            </a:r>
            <a:r>
              <a:rPr lang="pl-PL" sz="2400" b="1" baseline="-25000" dirty="0">
                <a:solidFill>
                  <a:srgbClr val="00B050"/>
                </a:solidFill>
              </a:rPr>
              <a:t>4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metabolism</a:t>
            </a:r>
            <a:r>
              <a:rPr lang="pl-PL" sz="2400" b="1" dirty="0">
                <a:solidFill>
                  <a:srgbClr val="00B050"/>
                </a:solidFill>
              </a:rPr>
              <a:t> </a:t>
            </a:r>
            <a:r>
              <a:rPr lang="pl-PL" sz="2400" b="1" dirty="0" err="1">
                <a:solidFill>
                  <a:srgbClr val="00B050"/>
                </a:solidFill>
              </a:rPr>
              <a:t>include</a:t>
            </a:r>
            <a:r>
              <a:rPr lang="pl-PL" sz="2400" b="1" dirty="0">
                <a:solidFill>
                  <a:srgbClr val="00B050"/>
                </a:solidFill>
              </a:rPr>
              <a:t> the </a:t>
            </a:r>
            <a:r>
              <a:rPr lang="pl-PL" sz="2400" b="1" dirty="0" err="1">
                <a:solidFill>
                  <a:srgbClr val="00B050"/>
                </a:solidFill>
              </a:rPr>
              <a:t>deficiencies</a:t>
            </a:r>
            <a:r>
              <a:rPr lang="pl-PL" sz="2400" b="1" dirty="0">
                <a:solidFill>
                  <a:srgbClr val="00B050"/>
                </a:solidFill>
              </a:rPr>
              <a:t> of</a:t>
            </a:r>
            <a:endParaRPr lang="pl-PL" dirty="0"/>
          </a:p>
          <a:p>
            <a:pPr marL="45720" indent="0">
              <a:buNone/>
            </a:pPr>
            <a:r>
              <a:rPr lang="pl-PL" dirty="0"/>
              <a:t>GTP </a:t>
            </a:r>
            <a:r>
              <a:rPr lang="pl-PL" dirty="0" err="1"/>
              <a:t>Cyclohydrolase</a:t>
            </a:r>
            <a:r>
              <a:rPr lang="pl-PL" dirty="0"/>
              <a:t> I (GTPCH I)</a:t>
            </a:r>
          </a:p>
          <a:p>
            <a:pPr marL="45720" indent="0">
              <a:buNone/>
            </a:pPr>
            <a:r>
              <a:rPr lang="pl-PL" dirty="0"/>
              <a:t>6-Pyruvoyl-tetrahydropterin </a:t>
            </a:r>
            <a:r>
              <a:rPr lang="en-US" dirty="0"/>
              <a:t>synthase</a:t>
            </a:r>
            <a:r>
              <a:rPr lang="pl-PL" dirty="0"/>
              <a:t> (PTPS)</a:t>
            </a:r>
          </a:p>
          <a:p>
            <a:pPr marL="45720" indent="0">
              <a:buNone/>
            </a:pPr>
            <a:r>
              <a:rPr lang="pl-PL" dirty="0" err="1"/>
              <a:t>Sepiapterin</a:t>
            </a:r>
            <a:r>
              <a:rPr lang="pl-PL" dirty="0"/>
              <a:t> </a:t>
            </a:r>
            <a:r>
              <a:rPr lang="pl-PL" dirty="0" err="1"/>
              <a:t>reductase</a:t>
            </a:r>
            <a:r>
              <a:rPr lang="pl-PL" dirty="0"/>
              <a:t> (SR)</a:t>
            </a:r>
          </a:p>
          <a:p>
            <a:pPr marL="45720" indent="0">
              <a:buNone/>
            </a:pPr>
            <a:r>
              <a:rPr lang="pl-PL" dirty="0" err="1"/>
              <a:t>Dihydropterin</a:t>
            </a:r>
            <a:r>
              <a:rPr lang="pl-PL" dirty="0"/>
              <a:t> </a:t>
            </a:r>
            <a:r>
              <a:rPr lang="pl-PL" dirty="0" err="1"/>
              <a:t>reductase</a:t>
            </a:r>
            <a:r>
              <a:rPr lang="pl-PL" dirty="0"/>
              <a:t> (DHPR)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5888"/>
            <a:ext cx="9144000" cy="6742112"/>
          </a:xfrm>
          <a:prstGeom prst="rect">
            <a:avLst/>
          </a:prstGeom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800" dirty="0"/>
              <a:t>				      </a:t>
            </a:r>
            <a:r>
              <a:rPr lang="pl-PL" b="1" dirty="0">
                <a:solidFill>
                  <a:srgbClr val="FF3300"/>
                </a:solidFill>
              </a:rPr>
              <a:t>GTP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				                   </a:t>
            </a:r>
            <a:r>
              <a:rPr lang="pl-PL" sz="2400" b="1" dirty="0">
                <a:solidFill>
                  <a:srgbClr val="00B050"/>
                </a:solidFill>
              </a:rPr>
              <a:t>GTPCH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                </a:t>
            </a:r>
            <a:r>
              <a:rPr lang="pl-PL" b="1" dirty="0" err="1">
                <a:solidFill>
                  <a:schemeClr val="tx2"/>
                </a:solidFill>
              </a:rPr>
              <a:t>Dihydroneopterin</a:t>
            </a:r>
            <a:r>
              <a:rPr lang="pl-PL" b="1" dirty="0">
                <a:solidFill>
                  <a:schemeClr val="tx2"/>
                </a:solidFill>
              </a:rPr>
              <a:t> </a:t>
            </a:r>
            <a:r>
              <a:rPr lang="pl-PL" b="1" dirty="0" err="1">
                <a:solidFill>
                  <a:schemeClr val="tx2"/>
                </a:solidFill>
              </a:rPr>
              <a:t>triphosphate</a:t>
            </a:r>
            <a:r>
              <a:rPr lang="pl-PL" b="1" dirty="0">
                <a:solidFill>
                  <a:schemeClr val="tx2"/>
                </a:solidFill>
              </a:rPr>
              <a:t>           </a:t>
            </a:r>
            <a:r>
              <a:rPr lang="pl-PL" b="1" dirty="0" err="1">
                <a:solidFill>
                  <a:schemeClr val="tx2"/>
                </a:solidFill>
              </a:rPr>
              <a:t>Neopterin</a:t>
            </a:r>
            <a:endParaRPr lang="pl-PL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				                   </a:t>
            </a:r>
            <a:r>
              <a:rPr lang="pl-PL" sz="2400" b="1" dirty="0">
                <a:solidFill>
                  <a:srgbClr val="00B050"/>
                </a:solidFill>
              </a:rPr>
              <a:t>PTPS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		                               </a:t>
            </a:r>
            <a:r>
              <a:rPr lang="pl-PL" b="1" dirty="0">
                <a:solidFill>
                  <a:schemeClr val="tx2"/>
                </a:solidFill>
              </a:rPr>
              <a:t>6-pyruvoyl-tetrahydropterin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		</a:t>
            </a:r>
            <a:r>
              <a:rPr lang="pl-PL" sz="1200" dirty="0">
                <a:solidFill>
                  <a:srgbClr val="00B050"/>
                </a:solidFill>
              </a:rPr>
              <a:t>                                   </a:t>
            </a:r>
            <a:r>
              <a:rPr lang="pl-PL" sz="2400" b="1" dirty="0">
                <a:solidFill>
                  <a:srgbClr val="00B050"/>
                </a:solidFill>
              </a:rPr>
              <a:t>AR/CR </a:t>
            </a:r>
            <a:r>
              <a:rPr lang="pl-PL" sz="2400" dirty="0">
                <a:solidFill>
                  <a:srgbClr val="00B050"/>
                </a:solidFill>
              </a:rPr>
              <a:t> </a:t>
            </a:r>
            <a:r>
              <a:rPr lang="pl-PL" sz="2000" dirty="0">
                <a:solidFill>
                  <a:srgbClr val="00B050"/>
                </a:solidFill>
              </a:rPr>
              <a:t>                          </a:t>
            </a:r>
            <a:r>
              <a:rPr lang="pl-PL" sz="2400" b="1" dirty="0">
                <a:solidFill>
                  <a:srgbClr val="00B050"/>
                </a:solidFill>
              </a:rPr>
              <a:t>SR/CR</a:t>
            </a:r>
            <a:r>
              <a:rPr lang="pl-PL" sz="2400" dirty="0">
                <a:solidFill>
                  <a:srgbClr val="00B050"/>
                </a:solidFill>
              </a:rPr>
              <a:t>	</a:t>
            </a:r>
            <a:r>
              <a:rPr lang="pl-PL" sz="2000" dirty="0"/>
              <a:t>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				                                 </a:t>
            </a:r>
            <a:r>
              <a:rPr lang="pl-PL" sz="1400" dirty="0"/>
              <a:t>       </a:t>
            </a:r>
            <a:endParaRPr lang="pl-PL" sz="14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dirty="0" err="1">
                <a:solidFill>
                  <a:schemeClr val="tx2"/>
                </a:solidFill>
              </a:rPr>
              <a:t>Sepiapterin</a:t>
            </a:r>
            <a:r>
              <a:rPr lang="pl-PL" sz="2800" b="1" dirty="0">
                <a:solidFill>
                  <a:schemeClr val="tx2"/>
                </a:solidFill>
              </a:rPr>
              <a:t>      </a:t>
            </a:r>
            <a:r>
              <a:rPr lang="pl-PL" sz="2400" b="1" dirty="0">
                <a:solidFill>
                  <a:schemeClr val="tx2"/>
                </a:solidFill>
              </a:rPr>
              <a:t>1-Oxo-PH</a:t>
            </a:r>
            <a:r>
              <a:rPr lang="pl-PL" sz="2400" b="1" baseline="-25000" dirty="0">
                <a:solidFill>
                  <a:schemeClr val="tx2"/>
                </a:solidFill>
              </a:rPr>
              <a:t>4		  </a:t>
            </a:r>
            <a:r>
              <a:rPr lang="pl-PL" sz="2400" b="1" dirty="0">
                <a:solidFill>
                  <a:schemeClr val="tx2"/>
                </a:solidFill>
              </a:rPr>
              <a:t>2-Oxo-PH</a:t>
            </a:r>
            <a:r>
              <a:rPr lang="pl-PL" sz="2400" b="1" baseline="-25000" dirty="0">
                <a:solidFill>
                  <a:schemeClr val="tx2"/>
                </a:solidFill>
              </a:rPr>
              <a:t>4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800" b="1" dirty="0">
              <a:solidFill>
                <a:srgbClr val="FF9900"/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000" dirty="0">
                <a:solidFill>
                  <a:srgbClr val="FF3300"/>
                </a:solidFill>
                <a:effectLst/>
              </a:rPr>
              <a:t>	</a:t>
            </a:r>
            <a:r>
              <a:rPr lang="pl-PL" sz="1000" dirty="0">
                <a:solidFill>
                  <a:srgbClr val="00B050"/>
                </a:solidFill>
                <a:effectLst/>
              </a:rPr>
              <a:t>                  </a:t>
            </a:r>
            <a:r>
              <a:rPr lang="pl-PL" sz="2400" b="1" dirty="0">
                <a:solidFill>
                  <a:srgbClr val="00B050"/>
                </a:solidFill>
              </a:rPr>
              <a:t>SR/CR</a:t>
            </a:r>
            <a:r>
              <a:rPr lang="pl-PL" sz="2000" dirty="0">
                <a:solidFill>
                  <a:srgbClr val="00B050"/>
                </a:solidFill>
              </a:rPr>
              <a:t>                         </a:t>
            </a:r>
            <a:r>
              <a:rPr lang="pl-PL" sz="2400" b="1" dirty="0">
                <a:solidFill>
                  <a:srgbClr val="00B050"/>
                </a:solidFill>
              </a:rPr>
              <a:t>SR</a:t>
            </a:r>
            <a:r>
              <a:rPr lang="pl-PL" sz="2000" dirty="0">
                <a:solidFill>
                  <a:srgbClr val="00B050"/>
                </a:solidFill>
                <a:effectLst/>
              </a:rPr>
              <a:t>		         </a:t>
            </a:r>
            <a:r>
              <a:rPr lang="pl-PL" sz="2400" b="1" dirty="0">
                <a:solidFill>
                  <a:srgbClr val="00B050"/>
                </a:solidFill>
                <a:effectLst/>
              </a:rPr>
              <a:t>AR</a:t>
            </a:r>
            <a:endParaRPr lang="pl-PL" sz="24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900" dirty="0">
                <a:effectLst/>
              </a:rPr>
              <a:t>			</a:t>
            </a:r>
            <a:r>
              <a:rPr lang="pl-PL" sz="900" dirty="0">
                <a:solidFill>
                  <a:srgbClr val="00B050"/>
                </a:solidFill>
                <a:effectLst/>
              </a:rPr>
              <a:t>                                   </a:t>
            </a:r>
            <a:r>
              <a:rPr lang="pl-PL" sz="900" dirty="0">
                <a:effectLst/>
              </a:rPr>
              <a:t>	</a:t>
            </a:r>
            <a:endParaRPr lang="pl-PL" sz="1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dirty="0">
                <a:solidFill>
                  <a:schemeClr val="tx2"/>
                </a:solidFill>
              </a:rPr>
              <a:t>7,8-Dihydrobiopterin </a:t>
            </a:r>
            <a:r>
              <a:rPr lang="pl-PL" sz="2400" b="1" baseline="30000" dirty="0">
                <a:solidFill>
                  <a:schemeClr val="tx2"/>
                </a:solidFill>
              </a:rPr>
              <a:t>DHFR</a:t>
            </a:r>
            <a:r>
              <a:rPr lang="pl-PL" sz="2800" b="1" dirty="0">
                <a:solidFill>
                  <a:schemeClr val="tx2"/>
                </a:solidFill>
              </a:rPr>
              <a:t>	</a:t>
            </a:r>
            <a:r>
              <a:rPr lang="pl-PL" sz="2800" b="1" dirty="0" err="1">
                <a:solidFill>
                  <a:srgbClr val="CC0000"/>
                </a:solidFill>
              </a:rPr>
              <a:t>Tetrahydrobiopterin</a:t>
            </a:r>
            <a:r>
              <a:rPr lang="pl-PL" sz="2800" b="1" dirty="0">
                <a:solidFill>
                  <a:srgbClr val="CC0000"/>
                </a:solidFill>
              </a:rPr>
              <a:t> (BH</a:t>
            </a:r>
            <a:r>
              <a:rPr lang="pl-PL" sz="2800" b="1" baseline="-25000" dirty="0">
                <a:solidFill>
                  <a:srgbClr val="CC0000"/>
                </a:solidFill>
              </a:rPr>
              <a:t>4</a:t>
            </a:r>
            <a:r>
              <a:rPr lang="pl-PL" sz="2800" b="1" dirty="0">
                <a:solidFill>
                  <a:srgbClr val="CC0000"/>
                </a:solidFill>
              </a:rPr>
              <a:t>)</a:t>
            </a:r>
            <a:r>
              <a:rPr lang="pl-PL" sz="2800" b="1" dirty="0">
                <a:solidFill>
                  <a:srgbClr val="FF9900"/>
                </a:solidFill>
              </a:rPr>
              <a:t>	</a:t>
            </a:r>
            <a:r>
              <a:rPr lang="pl-PL" sz="2000" dirty="0"/>
              <a:t>       				       					</a:t>
            </a:r>
            <a:r>
              <a:rPr lang="pl-PL" sz="1200" dirty="0"/>
              <a:t>          		                                                         </a:t>
            </a:r>
            <a:r>
              <a:rPr lang="pl-PL" sz="2400" b="1" dirty="0">
                <a:solidFill>
                  <a:srgbClr val="00B050"/>
                </a:solidFill>
              </a:rPr>
              <a:t>DHPR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400" dirty="0">
                <a:solidFill>
                  <a:schemeClr val="tx2"/>
                </a:solidFill>
              </a:rPr>
              <a:t>                     </a:t>
            </a:r>
            <a:r>
              <a:rPr lang="pl-PL" sz="2400" b="1" dirty="0">
                <a:solidFill>
                  <a:schemeClr val="tx2"/>
                </a:solidFill>
              </a:rPr>
              <a:t>q-</a:t>
            </a:r>
            <a:r>
              <a:rPr lang="pl-PL" sz="2400" b="1" dirty="0" err="1">
                <a:solidFill>
                  <a:schemeClr val="tx2"/>
                </a:solidFill>
              </a:rPr>
              <a:t>Dihydrobiopterin</a:t>
            </a:r>
            <a:r>
              <a:rPr lang="pl-PL" sz="2800" b="1" dirty="0">
                <a:solidFill>
                  <a:srgbClr val="FF9900"/>
                </a:solidFill>
              </a:rPr>
              <a:t>		</a:t>
            </a:r>
            <a:r>
              <a:rPr lang="pl-PL" sz="1800" dirty="0"/>
              <a:t>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800" dirty="0"/>
              <a:t>				</a:t>
            </a:r>
            <a:r>
              <a:rPr lang="pl-PL" sz="1200" dirty="0"/>
              <a:t>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			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                                                          </a:t>
            </a:r>
            <a:r>
              <a:rPr lang="pl-PL" sz="2400" b="1" dirty="0" err="1">
                <a:solidFill>
                  <a:srgbClr val="00B050"/>
                </a:solidFill>
              </a:rPr>
              <a:t>Biopterin</a:t>
            </a:r>
            <a:endParaRPr lang="pl-PL" sz="24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800" b="1" dirty="0">
              <a:solidFill>
                <a:srgbClr val="FF9900"/>
              </a:solidFill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419475" y="383326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3419475" y="1260323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4932361" y="2060848"/>
            <a:ext cx="11525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924300" y="2852936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3924299" y="3005092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1831614" y="2924944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971550" y="3207977"/>
            <a:ext cx="0" cy="1077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03575" y="450912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3419475" y="564518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3693231" y="4577150"/>
            <a:ext cx="1368425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3492500" y="3193302"/>
            <a:ext cx="15843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923" name="Line 59"/>
          <p:cNvSpPr>
            <a:spLocks noChangeShapeType="1"/>
          </p:cNvSpPr>
          <p:nvPr/>
        </p:nvSpPr>
        <p:spPr bwMode="auto">
          <a:xfrm flipH="1">
            <a:off x="3095625" y="2060848"/>
            <a:ext cx="1079500" cy="6492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924" name="Line 60"/>
          <p:cNvSpPr>
            <a:spLocks noChangeShapeType="1"/>
          </p:cNvSpPr>
          <p:nvPr/>
        </p:nvSpPr>
        <p:spPr bwMode="auto">
          <a:xfrm flipH="1">
            <a:off x="5440874" y="3121865"/>
            <a:ext cx="1439863" cy="10795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925" name="Line 61"/>
          <p:cNvSpPr>
            <a:spLocks noChangeShapeType="1"/>
          </p:cNvSpPr>
          <p:nvPr/>
        </p:nvSpPr>
        <p:spPr bwMode="auto">
          <a:xfrm>
            <a:off x="5000249" y="1052736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01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Grp="1" noChangeAspect="1"/>
          </p:cNvGraphicFramePr>
          <p:nvPr>
            <p:ph type="subTitle" idx="1"/>
            <p:extLst>
              <p:ext uri="{D42A27DB-BD31-4B8C-83A1-F6EECF244321}">
                <p14:modId xmlns:p14="http://schemas.microsoft.com/office/powerpoint/2010/main" val="1908803285"/>
              </p:ext>
            </p:extLst>
          </p:nvPr>
        </p:nvGraphicFramePr>
        <p:xfrm>
          <a:off x="109538" y="696913"/>
          <a:ext cx="8766175" cy="708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468166" imgH="5225596" progId="Word.Document.8">
                  <p:embed/>
                </p:oleObj>
              </mc:Choice>
              <mc:Fallback>
                <p:oleObj name="Document" r:id="rId2" imgW="6468166" imgH="52255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 b="7478"/>
                      <a:stretch>
                        <a:fillRect/>
                      </a:stretch>
                    </p:blipFill>
                    <p:spPr bwMode="auto">
                      <a:xfrm>
                        <a:off x="109538" y="696913"/>
                        <a:ext cx="8766175" cy="708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88913"/>
            <a:ext cx="9144000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pl-PL" sz="1600" b="1" dirty="0"/>
              <a:t>The </a:t>
            </a:r>
            <a:r>
              <a:rPr lang="pl-PL" sz="1600" b="1" dirty="0" err="1"/>
              <a:t>enzymes</a:t>
            </a:r>
            <a:r>
              <a:rPr lang="pl-PL" sz="1600" b="1" dirty="0"/>
              <a:t> </a:t>
            </a:r>
            <a:r>
              <a:rPr lang="pl-PL" sz="1600" b="1" dirty="0" err="1"/>
              <a:t>deficiency</a:t>
            </a:r>
            <a:r>
              <a:rPr lang="pl-PL" sz="1600" b="1" dirty="0"/>
              <a:t> </a:t>
            </a:r>
            <a:r>
              <a:rPr lang="pl-PL" sz="1600" b="1" dirty="0" err="1"/>
              <a:t>lead</a:t>
            </a:r>
            <a:r>
              <a:rPr lang="pl-PL" sz="1600" b="1" dirty="0"/>
              <a:t> to </a:t>
            </a:r>
            <a:r>
              <a:rPr lang="pl-PL" sz="1600" b="1" dirty="0" err="1"/>
              <a:t>abnormal</a:t>
            </a:r>
            <a:r>
              <a:rPr lang="pl-PL" sz="1600" b="1" dirty="0"/>
              <a:t> </a:t>
            </a:r>
            <a:r>
              <a:rPr lang="pl-PL" sz="1600" b="1" dirty="0" err="1"/>
              <a:t>pattern</a:t>
            </a:r>
            <a:r>
              <a:rPr lang="pl-PL" sz="1600" b="1" dirty="0"/>
              <a:t> of </a:t>
            </a:r>
            <a:r>
              <a:rPr lang="pl-PL" sz="1600" b="1" dirty="0" err="1"/>
              <a:t>metabolites</a:t>
            </a:r>
            <a:r>
              <a:rPr lang="pl-PL" sz="1600" b="1" dirty="0"/>
              <a:t> of </a:t>
            </a:r>
            <a:r>
              <a:rPr lang="pl-PL" sz="1600" b="1" dirty="0" err="1"/>
              <a:t>monoamines</a:t>
            </a:r>
            <a:r>
              <a:rPr lang="pl-PL" sz="1600" b="1" dirty="0"/>
              <a:t> and </a:t>
            </a:r>
            <a:r>
              <a:rPr lang="pl-PL" sz="1600" b="1" dirty="0" err="1"/>
              <a:t>pterins</a:t>
            </a:r>
            <a:r>
              <a:rPr lang="pl-PL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15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15888"/>
            <a:ext cx="9144000" cy="6742112"/>
          </a:xfrm>
          <a:prstGeom prst="rect">
            <a:avLst/>
          </a:prstGeom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800" dirty="0"/>
              <a:t>				</a:t>
            </a:r>
            <a:r>
              <a:rPr lang="pl-PL" sz="1800" dirty="0">
                <a:solidFill>
                  <a:schemeClr val="accent1"/>
                </a:solidFill>
              </a:rPr>
              <a:t>     </a:t>
            </a:r>
            <a:r>
              <a:rPr lang="pl-PL" b="1" dirty="0">
                <a:solidFill>
                  <a:schemeClr val="accent1"/>
                </a:solidFill>
              </a:rPr>
              <a:t>GTP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				                  </a:t>
            </a:r>
            <a:r>
              <a:rPr lang="pl-PL" sz="2400" b="1" strike="sngStrike" dirty="0">
                <a:solidFill>
                  <a:srgbClr val="FF0000"/>
                </a:solidFill>
              </a:rPr>
              <a:t>GTPCH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                </a:t>
            </a:r>
            <a:r>
              <a:rPr lang="pl-PL" b="1" dirty="0" err="1">
                <a:solidFill>
                  <a:schemeClr val="tx2"/>
                </a:solidFill>
              </a:rPr>
              <a:t>Dihydroneopterin</a:t>
            </a:r>
            <a:r>
              <a:rPr lang="pl-PL" b="1" dirty="0">
                <a:solidFill>
                  <a:schemeClr val="tx2"/>
                </a:solidFill>
              </a:rPr>
              <a:t> </a:t>
            </a:r>
            <a:r>
              <a:rPr lang="pl-PL" b="1" dirty="0" err="1">
                <a:solidFill>
                  <a:schemeClr val="tx2"/>
                </a:solidFill>
              </a:rPr>
              <a:t>triphosphate</a:t>
            </a:r>
            <a:r>
              <a:rPr lang="pl-PL" b="1" dirty="0">
                <a:solidFill>
                  <a:schemeClr val="tx2"/>
                </a:solidFill>
              </a:rPr>
              <a:t>                                </a:t>
            </a:r>
            <a:r>
              <a:rPr lang="pl-PL" b="1" dirty="0" err="1">
                <a:solidFill>
                  <a:schemeClr val="tx2"/>
                </a:solidFill>
              </a:rPr>
              <a:t>Neopterin</a:t>
            </a:r>
            <a:endParaRPr lang="pl-PL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				                   </a:t>
            </a:r>
            <a:r>
              <a:rPr lang="pl-PL" sz="2400" b="1" dirty="0">
                <a:solidFill>
                  <a:srgbClr val="00B050"/>
                </a:solidFill>
              </a:rPr>
              <a:t>PTPS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		                               </a:t>
            </a:r>
            <a:r>
              <a:rPr lang="pl-PL" b="1" dirty="0">
                <a:solidFill>
                  <a:schemeClr val="tx2"/>
                </a:solidFill>
              </a:rPr>
              <a:t>6-pyruvoyl-tetrahydropterin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		</a:t>
            </a:r>
            <a:r>
              <a:rPr lang="pl-PL" sz="1200" dirty="0">
                <a:solidFill>
                  <a:srgbClr val="00B050"/>
                </a:solidFill>
              </a:rPr>
              <a:t>                                   </a:t>
            </a:r>
            <a:r>
              <a:rPr lang="pl-PL" sz="2400" b="1" dirty="0">
                <a:solidFill>
                  <a:srgbClr val="00B050"/>
                </a:solidFill>
              </a:rPr>
              <a:t>AR/CR </a:t>
            </a:r>
            <a:r>
              <a:rPr lang="pl-PL" sz="2400" dirty="0">
                <a:solidFill>
                  <a:srgbClr val="00B050"/>
                </a:solidFill>
              </a:rPr>
              <a:t> </a:t>
            </a:r>
            <a:r>
              <a:rPr lang="pl-PL" sz="2000" dirty="0">
                <a:solidFill>
                  <a:srgbClr val="00B050"/>
                </a:solidFill>
              </a:rPr>
              <a:t>                          </a:t>
            </a:r>
            <a:r>
              <a:rPr lang="pl-PL" sz="2400" b="1" dirty="0">
                <a:solidFill>
                  <a:srgbClr val="00B050"/>
                </a:solidFill>
              </a:rPr>
              <a:t>SR/CR</a:t>
            </a:r>
            <a:r>
              <a:rPr lang="pl-PL" sz="2400" dirty="0">
                <a:solidFill>
                  <a:srgbClr val="00B050"/>
                </a:solidFill>
              </a:rPr>
              <a:t>	</a:t>
            </a:r>
            <a:r>
              <a:rPr lang="pl-PL" sz="2000" dirty="0"/>
              <a:t>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				                                 </a:t>
            </a:r>
            <a:r>
              <a:rPr lang="pl-PL" sz="1400" dirty="0"/>
              <a:t>       </a:t>
            </a:r>
            <a:endParaRPr lang="pl-PL" sz="14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dirty="0" err="1">
                <a:solidFill>
                  <a:schemeClr val="tx2"/>
                </a:solidFill>
              </a:rPr>
              <a:t>Sepiapterin</a:t>
            </a:r>
            <a:r>
              <a:rPr lang="pl-PL" sz="2800" b="1" dirty="0">
                <a:solidFill>
                  <a:schemeClr val="tx2"/>
                </a:solidFill>
              </a:rPr>
              <a:t>      </a:t>
            </a:r>
            <a:r>
              <a:rPr lang="pl-PL" sz="2400" b="1" dirty="0">
                <a:solidFill>
                  <a:schemeClr val="tx2"/>
                </a:solidFill>
              </a:rPr>
              <a:t>1-Oxo-PH</a:t>
            </a:r>
            <a:r>
              <a:rPr lang="pl-PL" sz="2400" b="1" baseline="-25000" dirty="0">
                <a:solidFill>
                  <a:schemeClr val="tx2"/>
                </a:solidFill>
              </a:rPr>
              <a:t>4		  </a:t>
            </a:r>
            <a:r>
              <a:rPr lang="pl-PL" sz="2400" b="1" dirty="0">
                <a:solidFill>
                  <a:schemeClr val="tx2"/>
                </a:solidFill>
              </a:rPr>
              <a:t>2-Oxo-PH</a:t>
            </a:r>
            <a:r>
              <a:rPr lang="pl-PL" sz="2400" b="1" baseline="-25000" dirty="0">
                <a:solidFill>
                  <a:schemeClr val="tx2"/>
                </a:solidFill>
              </a:rPr>
              <a:t>4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800" b="1" dirty="0">
              <a:solidFill>
                <a:srgbClr val="FF9900"/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000" dirty="0">
                <a:solidFill>
                  <a:srgbClr val="FF3300"/>
                </a:solidFill>
                <a:effectLst/>
              </a:rPr>
              <a:t>	</a:t>
            </a:r>
            <a:r>
              <a:rPr lang="pl-PL" sz="1000" dirty="0">
                <a:solidFill>
                  <a:srgbClr val="00B050"/>
                </a:solidFill>
                <a:effectLst/>
              </a:rPr>
              <a:t>                  </a:t>
            </a:r>
            <a:r>
              <a:rPr lang="pl-PL" sz="2400" b="1" dirty="0">
                <a:solidFill>
                  <a:srgbClr val="00B050"/>
                </a:solidFill>
              </a:rPr>
              <a:t>SR/CR</a:t>
            </a:r>
            <a:r>
              <a:rPr lang="pl-PL" sz="2000" dirty="0">
                <a:solidFill>
                  <a:srgbClr val="00B050"/>
                </a:solidFill>
              </a:rPr>
              <a:t>                         </a:t>
            </a:r>
            <a:r>
              <a:rPr lang="pl-PL" sz="2400" b="1" dirty="0">
                <a:solidFill>
                  <a:srgbClr val="00B050"/>
                </a:solidFill>
              </a:rPr>
              <a:t>SR</a:t>
            </a:r>
            <a:r>
              <a:rPr lang="pl-PL" sz="2000" dirty="0">
                <a:solidFill>
                  <a:srgbClr val="00B050"/>
                </a:solidFill>
                <a:effectLst/>
              </a:rPr>
              <a:t>		         </a:t>
            </a:r>
            <a:r>
              <a:rPr lang="pl-PL" sz="2400" b="1" dirty="0">
                <a:solidFill>
                  <a:srgbClr val="00B050"/>
                </a:solidFill>
                <a:effectLst/>
              </a:rPr>
              <a:t>AR</a:t>
            </a:r>
            <a:endParaRPr lang="pl-PL" sz="24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900" dirty="0">
                <a:effectLst/>
              </a:rPr>
              <a:t>			</a:t>
            </a:r>
            <a:r>
              <a:rPr lang="pl-PL" sz="900" dirty="0">
                <a:solidFill>
                  <a:srgbClr val="00B050"/>
                </a:solidFill>
                <a:effectLst/>
              </a:rPr>
              <a:t>                                   </a:t>
            </a:r>
            <a:r>
              <a:rPr lang="pl-PL" sz="900" dirty="0">
                <a:effectLst/>
              </a:rPr>
              <a:t>	</a:t>
            </a:r>
            <a:endParaRPr lang="pl-PL" sz="1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dirty="0">
                <a:solidFill>
                  <a:schemeClr val="tx2"/>
                </a:solidFill>
              </a:rPr>
              <a:t>7,8-Dihydrobiopterin </a:t>
            </a:r>
            <a:r>
              <a:rPr lang="pl-PL" sz="2400" b="1" baseline="30000" dirty="0">
                <a:solidFill>
                  <a:schemeClr val="tx2"/>
                </a:solidFill>
              </a:rPr>
              <a:t>DHFR</a:t>
            </a:r>
            <a:r>
              <a:rPr lang="pl-PL" sz="2800" b="1" dirty="0">
                <a:solidFill>
                  <a:schemeClr val="tx2"/>
                </a:solidFill>
              </a:rPr>
              <a:t>	</a:t>
            </a:r>
            <a:r>
              <a:rPr lang="pl-PL" sz="2800" b="1" dirty="0" err="1">
                <a:solidFill>
                  <a:schemeClr val="accent1"/>
                </a:solidFill>
              </a:rPr>
              <a:t>Tetrahydrobiopterin</a:t>
            </a:r>
            <a:r>
              <a:rPr lang="pl-PL" sz="2800" b="1" dirty="0">
                <a:solidFill>
                  <a:schemeClr val="accent1"/>
                </a:solidFill>
              </a:rPr>
              <a:t> (BH</a:t>
            </a:r>
            <a:r>
              <a:rPr lang="pl-PL" sz="2800" b="1" baseline="-25000" dirty="0">
                <a:solidFill>
                  <a:schemeClr val="accent1"/>
                </a:solidFill>
              </a:rPr>
              <a:t>4</a:t>
            </a:r>
            <a:r>
              <a:rPr lang="pl-PL" sz="2800" b="1" dirty="0">
                <a:solidFill>
                  <a:schemeClr val="accent1"/>
                </a:solidFill>
              </a:rPr>
              <a:t>)	</a:t>
            </a:r>
            <a:r>
              <a:rPr lang="pl-PL" sz="2000" dirty="0"/>
              <a:t>       				       					</a:t>
            </a:r>
            <a:r>
              <a:rPr lang="pl-PL" sz="1200" dirty="0"/>
              <a:t>          		                                                         </a:t>
            </a:r>
            <a:r>
              <a:rPr lang="pl-PL" sz="2400" b="1" dirty="0">
                <a:solidFill>
                  <a:srgbClr val="00B050"/>
                </a:solidFill>
              </a:rPr>
              <a:t>DHPR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400" dirty="0">
                <a:solidFill>
                  <a:schemeClr val="tx2"/>
                </a:solidFill>
              </a:rPr>
              <a:t>                     </a:t>
            </a:r>
            <a:r>
              <a:rPr lang="pl-PL" sz="2400" b="1" dirty="0">
                <a:solidFill>
                  <a:schemeClr val="tx2"/>
                </a:solidFill>
              </a:rPr>
              <a:t>q-</a:t>
            </a:r>
            <a:r>
              <a:rPr lang="pl-PL" sz="2400" b="1" dirty="0" err="1">
                <a:solidFill>
                  <a:schemeClr val="tx2"/>
                </a:solidFill>
              </a:rPr>
              <a:t>Dihydrobiopterin</a:t>
            </a:r>
            <a:r>
              <a:rPr lang="pl-PL" sz="2800" b="1" dirty="0">
                <a:solidFill>
                  <a:srgbClr val="FF9900"/>
                </a:solidFill>
              </a:rPr>
              <a:t>		</a:t>
            </a:r>
            <a:r>
              <a:rPr lang="pl-PL" sz="1800" dirty="0"/>
              <a:t>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800" dirty="0"/>
              <a:t>				</a:t>
            </a:r>
            <a:r>
              <a:rPr lang="pl-PL" sz="1200" dirty="0"/>
              <a:t>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			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                                                          </a:t>
            </a:r>
            <a:r>
              <a:rPr lang="pl-PL" sz="2400" b="1" dirty="0" err="1">
                <a:solidFill>
                  <a:srgbClr val="00B050"/>
                </a:solidFill>
              </a:rPr>
              <a:t>Biopterin</a:t>
            </a:r>
            <a:endParaRPr lang="pl-PL" sz="24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800" b="1" dirty="0">
              <a:solidFill>
                <a:srgbClr val="FF9900"/>
              </a:solidFill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419475" y="383326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3419475" y="1260323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4932361" y="2060848"/>
            <a:ext cx="11525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924300" y="2852936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3924299" y="3005092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1831614" y="2924944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971550" y="3207977"/>
            <a:ext cx="0" cy="1077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03575" y="450912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3419475" y="564518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3693231" y="4577150"/>
            <a:ext cx="1368425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3492500" y="3193302"/>
            <a:ext cx="15843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923" name="Line 59"/>
          <p:cNvSpPr>
            <a:spLocks noChangeShapeType="1"/>
          </p:cNvSpPr>
          <p:nvPr/>
        </p:nvSpPr>
        <p:spPr bwMode="auto">
          <a:xfrm flipH="1">
            <a:off x="3095625" y="2060848"/>
            <a:ext cx="1079500" cy="6492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924" name="Line 60"/>
          <p:cNvSpPr>
            <a:spLocks noChangeShapeType="1"/>
          </p:cNvSpPr>
          <p:nvPr/>
        </p:nvSpPr>
        <p:spPr bwMode="auto">
          <a:xfrm flipH="1">
            <a:off x="5440874" y="3121865"/>
            <a:ext cx="1439863" cy="10795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925" name="Line 61"/>
          <p:cNvSpPr>
            <a:spLocks noChangeShapeType="1"/>
          </p:cNvSpPr>
          <p:nvPr/>
        </p:nvSpPr>
        <p:spPr bwMode="auto">
          <a:xfrm>
            <a:off x="5000249" y="1052736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4932361" y="5226437"/>
            <a:ext cx="4357279" cy="170805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pl-PL" sz="5600" b="1" dirty="0">
                <a:solidFill>
                  <a:srgbClr val="FF0000"/>
                </a:solidFill>
              </a:rPr>
              <a:t>GUANOSINE TRIPHOSPHATE (GTP) CYCLOHYDROLASE I DEFICIENCY (GTPCH I)</a:t>
            </a:r>
            <a:endParaRPr lang="pl-PL" sz="5600" b="1" dirty="0">
              <a:solidFill>
                <a:schemeClr val="tx1"/>
              </a:solidFill>
            </a:endParaRPr>
          </a:p>
          <a:p>
            <a:pPr marL="45720" indent="0">
              <a:buFont typeface="Georgia" pitchFamily="18" charset="0"/>
              <a:buNone/>
            </a:pPr>
            <a:r>
              <a:rPr lang="pl-PL" sz="4800" b="1" dirty="0">
                <a:solidFill>
                  <a:schemeClr val="tx1"/>
                </a:solidFill>
              </a:rPr>
              <a:t>The </a:t>
            </a:r>
            <a:r>
              <a:rPr lang="pl-PL" sz="4800" b="1" dirty="0" err="1">
                <a:solidFill>
                  <a:schemeClr val="tx1"/>
                </a:solidFill>
              </a:rPr>
              <a:t>enzyme</a:t>
            </a:r>
            <a:r>
              <a:rPr lang="pl-PL" sz="4800" b="1" dirty="0">
                <a:solidFill>
                  <a:schemeClr val="tx1"/>
                </a:solidFill>
              </a:rPr>
              <a:t> GTPCH I </a:t>
            </a:r>
            <a:r>
              <a:rPr lang="pl-PL" sz="4800" b="1" dirty="0" err="1">
                <a:solidFill>
                  <a:schemeClr val="tx1"/>
                </a:solidFill>
              </a:rPr>
              <a:t>catalyzes</a:t>
            </a:r>
            <a:r>
              <a:rPr lang="pl-PL" sz="4800" b="1" dirty="0">
                <a:solidFill>
                  <a:schemeClr val="tx1"/>
                </a:solidFill>
              </a:rPr>
              <a:t> </a:t>
            </a:r>
            <a:r>
              <a:rPr lang="pl-PL" sz="4800" b="1" dirty="0" err="1">
                <a:solidFill>
                  <a:schemeClr val="tx1"/>
                </a:solidFill>
              </a:rPr>
              <a:t>conversion</a:t>
            </a:r>
            <a:r>
              <a:rPr lang="pl-PL" sz="4800" b="1" dirty="0">
                <a:solidFill>
                  <a:schemeClr val="tx1"/>
                </a:solidFill>
              </a:rPr>
              <a:t> of GTP to </a:t>
            </a:r>
            <a:r>
              <a:rPr lang="pl-PL" sz="4800" b="1" dirty="0" err="1">
                <a:solidFill>
                  <a:schemeClr val="tx1"/>
                </a:solidFill>
              </a:rPr>
              <a:t>dihydroneopterin</a:t>
            </a:r>
            <a:r>
              <a:rPr lang="pl-PL" sz="4800" b="1" dirty="0">
                <a:solidFill>
                  <a:schemeClr val="tx1"/>
                </a:solidFill>
              </a:rPr>
              <a:t> </a:t>
            </a:r>
            <a:r>
              <a:rPr lang="pl-PL" sz="4800" b="1" dirty="0" err="1">
                <a:solidFill>
                  <a:schemeClr val="tx1"/>
                </a:solidFill>
              </a:rPr>
              <a:t>triphosphate</a:t>
            </a:r>
            <a:r>
              <a:rPr lang="pl-PL" sz="4800" b="1" dirty="0">
                <a:solidFill>
                  <a:schemeClr val="tx1"/>
                </a:solidFill>
              </a:rPr>
              <a:t>, the </a:t>
            </a:r>
            <a:r>
              <a:rPr lang="pl-PL" sz="4800" b="1" dirty="0" err="1">
                <a:solidFill>
                  <a:schemeClr val="tx1"/>
                </a:solidFill>
              </a:rPr>
              <a:t>first</a:t>
            </a:r>
            <a:r>
              <a:rPr lang="pl-PL" sz="4800" b="1" dirty="0">
                <a:solidFill>
                  <a:schemeClr val="tx1"/>
                </a:solidFill>
              </a:rPr>
              <a:t> step in the </a:t>
            </a:r>
            <a:r>
              <a:rPr lang="pl-PL" sz="4800" b="1" dirty="0" err="1">
                <a:solidFill>
                  <a:schemeClr val="tx1"/>
                </a:solidFill>
              </a:rPr>
              <a:t>biosynthesis</a:t>
            </a:r>
            <a:r>
              <a:rPr lang="pl-PL" sz="4800" b="1" dirty="0">
                <a:solidFill>
                  <a:schemeClr val="tx1"/>
                </a:solidFill>
              </a:rPr>
              <a:t> of BH</a:t>
            </a:r>
            <a:r>
              <a:rPr lang="pl-PL" sz="4800" b="1" baseline="-25000" dirty="0">
                <a:solidFill>
                  <a:schemeClr val="tx1"/>
                </a:solidFill>
              </a:rPr>
              <a:t>4</a:t>
            </a:r>
          </a:p>
          <a:p>
            <a:pPr marL="45720" indent="0">
              <a:buFont typeface="Georgia" pitchFamily="18" charset="0"/>
              <a:buNone/>
            </a:pPr>
            <a:endParaRPr lang="pl-PL" sz="4800" b="1" dirty="0">
              <a:solidFill>
                <a:schemeClr val="tx1"/>
              </a:solidFill>
            </a:endParaRPr>
          </a:p>
          <a:p>
            <a:pPr marL="45720" indent="0">
              <a:buFont typeface="Georgia" pitchFamily="18" charset="0"/>
              <a:buNone/>
            </a:pPr>
            <a:endParaRPr lang="pl-PL" b="1" dirty="0">
              <a:solidFill>
                <a:schemeClr val="tx1"/>
              </a:solidFill>
            </a:endParaRPr>
          </a:p>
          <a:p>
            <a:pPr marL="45720" indent="0">
              <a:buFont typeface="Georgia" pitchFamily="18" charset="0"/>
              <a:buNone/>
            </a:pPr>
            <a:endParaRPr lang="pl-PL" b="1" dirty="0">
              <a:solidFill>
                <a:schemeClr val="tx1"/>
              </a:solidFill>
            </a:endParaRPr>
          </a:p>
          <a:p>
            <a:pPr marL="45720" indent="0">
              <a:buFont typeface="Georgia" pitchFamily="18" charset="0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3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 noGrp="1"/>
          </p:cNvSpPr>
          <p:nvPr>
            <p:ph sz="quarter" idx="13"/>
          </p:nvPr>
        </p:nvSpPr>
        <p:spPr>
          <a:xfrm>
            <a:off x="251520" y="404664"/>
            <a:ext cx="8712968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GTPCH </a:t>
            </a:r>
            <a:r>
              <a:rPr lang="pl-PL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deficiency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occurs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autosomal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recessive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(AR) </a:t>
            </a:r>
          </a:p>
          <a:p>
            <a:pPr marL="45720" indent="0" algn="ctr">
              <a:buNone/>
            </a:pP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</a:p>
          <a:p>
            <a:pPr marL="45720" indent="0" algn="ctr">
              <a:buNone/>
            </a:pPr>
            <a:r>
              <a:rPr lang="pl-PL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autosomal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dominant (AD) </a:t>
            </a:r>
            <a:r>
              <a:rPr lang="pl-PL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forms</a:t>
            </a:r>
            <a:endParaRPr lang="pl-PL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Font typeface="Georgia" pitchFamily="18" charset="0"/>
              <a:buNone/>
            </a:pPr>
            <a:endParaRPr lang="pl-PL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Font typeface="Georgia" pitchFamily="18" charset="0"/>
              <a:buNone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 form </a:t>
            </a:r>
            <a:r>
              <a:rPr lang="pl-PL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presents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pl-PL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neurological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disfunction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icluding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developmental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delay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spasticity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seizures</a:t>
            </a:r>
            <a:endParaRPr lang="pl-PL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Font typeface="Georgia" pitchFamily="18" charset="0"/>
              <a:buNone/>
            </a:pPr>
            <a:endParaRPr lang="pl-PL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Font typeface="Georgia" pitchFamily="18" charset="0"/>
              <a:buNone/>
            </a:pPr>
            <a:endParaRPr lang="pl-PL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Font typeface="Georgia" pitchFamily="18" charset="0"/>
              <a:buNone/>
            </a:pP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 form </a:t>
            </a:r>
            <a:r>
              <a:rPr lang="pl-PL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presents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l-PL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Dopa-responsive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dystonia (DRD)</a:t>
            </a:r>
          </a:p>
          <a:p>
            <a:pPr marL="45720" indent="0">
              <a:buFont typeface="Georgia" pitchFamily="18" charset="0"/>
              <a:buNone/>
            </a:pPr>
            <a:endParaRPr lang="pl-PL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Font typeface="Georgia" pitchFamily="18" charset="0"/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5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640960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l-P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with AR form </a:t>
            </a:r>
            <a:r>
              <a:rPr lang="pl-P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recognized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of HPA</a:t>
            </a:r>
          </a:p>
          <a:p>
            <a:pPr marL="45720" indent="0" algn="ctr">
              <a:buNone/>
            </a:pPr>
            <a:r>
              <a:rPr lang="pl-P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r>
              <a:rPr lang="pl-P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</a:t>
            </a:r>
            <a:r>
              <a:rPr lang="pl-P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cocentration</a:t>
            </a:r>
            <a:r>
              <a:rPr lang="pl-P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pl-P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</a:t>
            </a:r>
            <a:r>
              <a:rPr lang="pl-P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evident</a:t>
            </a:r>
            <a:r>
              <a:rPr lang="pl-P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pl-PL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routine</a:t>
            </a:r>
            <a:r>
              <a:rPr lang="pl-P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newborn</a:t>
            </a:r>
            <a:r>
              <a:rPr lang="pl-P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screening)</a:t>
            </a:r>
          </a:p>
          <a:p>
            <a:pPr marL="45720" indent="0">
              <a:buNone/>
            </a:pP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HPA </a:t>
            </a:r>
            <a:r>
              <a:rPr lang="pl-PL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reported</a:t>
            </a: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pl-PL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dominantly</a:t>
            </a: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inherited</a:t>
            </a: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GTPCH </a:t>
            </a:r>
            <a:r>
              <a:rPr lang="pl-PL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deficiency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50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7CD1F-B278-381F-012B-43F16840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>
            <a:extLst>
              <a:ext uri="{FF2B5EF4-FFF2-40B4-BE49-F238E27FC236}">
                <a16:creationId xmlns:a16="http://schemas.microsoft.com/office/drawing/2014/main" id="{31A3CC0E-DEA8-B426-0673-5F91F861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215900"/>
            <a:ext cx="8229600" cy="850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pl-PL" sz="3600" b="1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pl-PL" sz="4000" b="1" dirty="0">
                <a:solidFill>
                  <a:srgbClr val="00B050"/>
                </a:solidFill>
                <a:latin typeface="+mn-lt"/>
              </a:rPr>
              <a:t>BH4 </a:t>
            </a:r>
            <a:r>
              <a:rPr lang="pl-PL" sz="4000" b="1" dirty="0" err="1">
                <a:solidFill>
                  <a:srgbClr val="00B050"/>
                </a:solidFill>
                <a:latin typeface="+mn-lt"/>
              </a:rPr>
              <a:t>deficiency</a:t>
            </a:r>
            <a:r>
              <a:rPr lang="pl-PL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pl-PL" sz="4000" b="1" dirty="0" err="1">
                <a:solidFill>
                  <a:srgbClr val="00B050"/>
                </a:solidFill>
                <a:latin typeface="+mn-lt"/>
              </a:rPr>
              <a:t>without</a:t>
            </a:r>
            <a:r>
              <a:rPr lang="pl-PL" sz="4000" b="1" dirty="0">
                <a:solidFill>
                  <a:srgbClr val="00B050"/>
                </a:solidFill>
                <a:latin typeface="+mn-lt"/>
              </a:rPr>
              <a:t> HPA</a:t>
            </a:r>
            <a:br>
              <a:rPr lang="pl-PL" sz="3100" b="1" dirty="0">
                <a:solidFill>
                  <a:srgbClr val="00B050"/>
                </a:solidFill>
                <a:latin typeface="+mn-lt"/>
              </a:rPr>
            </a:br>
            <a:endParaRPr lang="pl-PL" sz="31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195" name="Symbol zastępczy zawartości 2">
            <a:extLst>
              <a:ext uri="{FF2B5EF4-FFF2-40B4-BE49-F238E27FC236}">
                <a16:creationId xmlns:a16="http://schemas.microsoft.com/office/drawing/2014/main" id="{BFBB1F4A-C0E0-4D0D-980C-6936672CD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528763"/>
            <a:ext cx="8353425" cy="5113337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pl-PL" sz="2800" dirty="0"/>
              <a:t>CYKLOHYDROLASE GTP - </a:t>
            </a:r>
            <a:r>
              <a:rPr lang="en-US" sz="2800" dirty="0" err="1">
                <a:solidFill>
                  <a:srgbClr val="002060"/>
                </a:solidFill>
              </a:rPr>
              <a:t>GTP</a:t>
            </a:r>
            <a:r>
              <a:rPr lang="pl-PL" sz="2800" dirty="0">
                <a:solidFill>
                  <a:srgbClr val="002060"/>
                </a:solidFill>
              </a:rPr>
              <a:t>-</a:t>
            </a:r>
            <a:r>
              <a:rPr lang="en-US" sz="2800" dirty="0">
                <a:solidFill>
                  <a:srgbClr val="002060"/>
                </a:solidFill>
              </a:rPr>
              <a:t>CH</a:t>
            </a:r>
            <a:r>
              <a:rPr lang="pl-PL" sz="2800" dirty="0">
                <a:solidFill>
                  <a:srgbClr val="002060"/>
                </a:solidFill>
              </a:rPr>
              <a:t> I </a:t>
            </a:r>
            <a:r>
              <a:rPr lang="pl-PL" sz="2800" dirty="0">
                <a:solidFill>
                  <a:srgbClr val="FF0000"/>
                </a:solidFill>
              </a:rPr>
              <a:t>(AD!!!)</a:t>
            </a:r>
            <a:r>
              <a:rPr lang="pl-PL" sz="2800" dirty="0"/>
              <a:t>  </a:t>
            </a:r>
          </a:p>
          <a:p>
            <a:pPr>
              <a:buFontTx/>
              <a:buNone/>
              <a:defRPr/>
            </a:pPr>
            <a:r>
              <a:rPr lang="pl-PL" sz="2800" dirty="0"/>
              <a:t>REDUCTASE SEPIAPTERIN– </a:t>
            </a:r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SR</a:t>
            </a:r>
          </a:p>
          <a:p>
            <a:pPr>
              <a:buFontTx/>
              <a:buNone/>
              <a:defRPr/>
            </a:pPr>
            <a:endParaRPr lang="pl-PL" sz="28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pl-PL" sz="2400" dirty="0"/>
              <a:t>D</a:t>
            </a:r>
            <a:r>
              <a:rPr lang="en-US" sz="2400" dirty="0"/>
              <a:t>YSTONIA (</a:t>
            </a:r>
            <a:r>
              <a:rPr lang="en-GB" sz="2400" dirty="0"/>
              <a:t>LOWER LIMBS</a:t>
            </a:r>
            <a:r>
              <a:rPr lang="en-US" sz="2400" dirty="0"/>
              <a:t>, </a:t>
            </a:r>
            <a:r>
              <a:rPr lang="en-GB" sz="2400" dirty="0"/>
              <a:t>torso</a:t>
            </a:r>
            <a:r>
              <a:rPr lang="en-US" sz="2400" dirty="0"/>
              <a:t>, </a:t>
            </a:r>
            <a:r>
              <a:rPr lang="pl-PL" sz="2400" dirty="0"/>
              <a:t>UPPERS LIMBS</a:t>
            </a:r>
            <a:r>
              <a:rPr lang="en-US" sz="2400" dirty="0"/>
              <a:t>, </a:t>
            </a:r>
            <a:r>
              <a:rPr lang="pl-PL" sz="2400" dirty="0"/>
              <a:t>NECK</a:t>
            </a:r>
            <a:r>
              <a:rPr lang="en-US" sz="2400" dirty="0"/>
              <a:t>)</a:t>
            </a:r>
            <a:endParaRPr lang="pl-PL" sz="2400" dirty="0"/>
          </a:p>
          <a:p>
            <a:pPr>
              <a:defRPr/>
            </a:pPr>
            <a:endParaRPr lang="pl-PL" sz="800" dirty="0"/>
          </a:p>
          <a:p>
            <a:pPr>
              <a:defRPr/>
            </a:pPr>
            <a:r>
              <a:rPr lang="pl-PL" sz="2400" dirty="0"/>
              <a:t>P</a:t>
            </a:r>
            <a:r>
              <a:rPr lang="en-US" sz="2400" dirty="0"/>
              <a:t>ARKINSONI</a:t>
            </a:r>
            <a:r>
              <a:rPr lang="pl-PL" sz="2400" dirty="0"/>
              <a:t>S</a:t>
            </a:r>
            <a:r>
              <a:rPr lang="en-US" sz="2400" dirty="0"/>
              <a:t>M (</a:t>
            </a:r>
            <a:r>
              <a:rPr lang="en-GB" sz="2400" dirty="0"/>
              <a:t>tremor, muscle stiffness, bradykinesia, limitation of movements, </a:t>
            </a:r>
            <a:r>
              <a:rPr lang="en-GB" sz="2400" dirty="0" err="1"/>
              <a:t>hypommia</a:t>
            </a:r>
            <a:r>
              <a:rPr lang="en-US" sz="2400" dirty="0"/>
              <a:t>)</a:t>
            </a:r>
            <a:endParaRPr lang="pl-PL" sz="2400" dirty="0"/>
          </a:p>
          <a:p>
            <a:pPr>
              <a:defRPr/>
            </a:pPr>
            <a:endParaRPr lang="pl-PL" sz="800" dirty="0"/>
          </a:p>
          <a:p>
            <a:pPr>
              <a:defRPr/>
            </a:pPr>
            <a:r>
              <a:rPr lang="pl-PL" sz="2400" dirty="0" err="1"/>
              <a:t>Oculogyric</a:t>
            </a:r>
            <a:r>
              <a:rPr lang="pl-PL" sz="2400" dirty="0"/>
              <a:t> </a:t>
            </a:r>
            <a:r>
              <a:rPr lang="pl-PL" sz="2400" dirty="0" err="1"/>
              <a:t>crisis</a:t>
            </a:r>
            <a:r>
              <a:rPr lang="pl-PL" sz="2400" dirty="0"/>
              <a:t>(ONLY SR)</a:t>
            </a:r>
          </a:p>
          <a:p>
            <a:pPr>
              <a:defRPr/>
            </a:pPr>
            <a:endParaRPr lang="pl-PL" sz="800" dirty="0"/>
          </a:p>
          <a:p>
            <a:pPr>
              <a:defRPr/>
            </a:pPr>
            <a:r>
              <a:rPr lang="en-GB" sz="2400" dirty="0"/>
              <a:t>COGNITIVE DELAY </a:t>
            </a:r>
            <a:r>
              <a:rPr lang="pl-PL" sz="2400" dirty="0"/>
              <a:t>(ONLY SR)</a:t>
            </a:r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169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E701E-FFBD-85A4-E4C4-ECCE24AF5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ole tekstowe 3">
            <a:extLst>
              <a:ext uri="{FF2B5EF4-FFF2-40B4-BE49-F238E27FC236}">
                <a16:creationId xmlns:a16="http://schemas.microsoft.com/office/drawing/2014/main" id="{6F4E06D3-93F5-222F-9ABB-D8462F3D0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349500"/>
            <a:ext cx="4826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5400" b="1" dirty="0" err="1">
                <a:solidFill>
                  <a:srgbClr val="0070C0"/>
                </a:solidFill>
              </a:rPr>
              <a:t>GTP</a:t>
            </a:r>
            <a:r>
              <a:rPr lang="pl-PL" altLang="pl-PL" sz="5400" b="1" dirty="0">
                <a:solidFill>
                  <a:srgbClr val="0070C0"/>
                </a:solidFill>
              </a:rPr>
              <a:t> </a:t>
            </a:r>
            <a:r>
              <a:rPr lang="pl-PL" altLang="pl-PL" sz="5400" b="1" dirty="0" err="1">
                <a:solidFill>
                  <a:srgbClr val="0070C0"/>
                </a:solidFill>
              </a:rPr>
              <a:t>CH</a:t>
            </a:r>
            <a:r>
              <a:rPr lang="pl-PL" altLang="pl-PL" sz="5400" b="1" dirty="0">
                <a:solidFill>
                  <a:srgbClr val="0070C0"/>
                </a:solidFill>
              </a:rPr>
              <a:t> I </a:t>
            </a:r>
            <a:r>
              <a:rPr lang="pl-PL" altLang="pl-PL" sz="5400" b="1" dirty="0">
                <a:solidFill>
                  <a:srgbClr val="FF0000"/>
                </a:solidFill>
              </a:rPr>
              <a:t>(AD)</a:t>
            </a:r>
          </a:p>
        </p:txBody>
      </p:sp>
      <p:sp>
        <p:nvSpPr>
          <p:cNvPr id="60419" name="pole tekstowe 4">
            <a:extLst>
              <a:ext uri="{FF2B5EF4-FFF2-40B4-BE49-F238E27FC236}">
                <a16:creationId xmlns:a16="http://schemas.microsoft.com/office/drawing/2014/main" id="{F4787535-B80A-122E-5DEA-C7EFF9177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4030980"/>
            <a:ext cx="4226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dirty="0"/>
              <a:t>SEGAWA DYSTONIA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000" dirty="0"/>
              <a:t>L-DOPA RESPONSIVE DYSTONIA</a:t>
            </a:r>
            <a:endParaRPr lang="pl-PL" altLang="pl-PL" sz="1800" dirty="0"/>
          </a:p>
        </p:txBody>
      </p:sp>
    </p:spTree>
    <p:extLst>
      <p:ext uri="{BB962C8B-B14F-4D97-AF65-F5344CB8AC3E}">
        <p14:creationId xmlns:p14="http://schemas.microsoft.com/office/powerpoint/2010/main" val="2610693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EFDEE-8D6F-BC0F-99E9-79DE2BCEA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ytuł 1">
            <a:extLst>
              <a:ext uri="{FF2B5EF4-FFF2-40B4-BE49-F238E27FC236}">
                <a16:creationId xmlns:a16="http://schemas.microsoft.com/office/drawing/2014/main" id="{005F45FE-3A2B-1820-97EF-E7C49509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37" y="1"/>
            <a:ext cx="7886700" cy="1020912"/>
          </a:xfrm>
        </p:spPr>
        <p:txBody>
          <a:bodyPr/>
          <a:lstStyle/>
          <a:p>
            <a:r>
              <a:rPr lang="pl-PL" altLang="pl-PL" sz="2400" dirty="0"/>
              <a:t>GTP CH 1 DEFICIENCY</a:t>
            </a:r>
          </a:p>
        </p:txBody>
      </p:sp>
      <p:sp>
        <p:nvSpPr>
          <p:cNvPr id="64515" name="Symbol zastępczy tekstu 2">
            <a:extLst>
              <a:ext uri="{FF2B5EF4-FFF2-40B4-BE49-F238E27FC236}">
                <a16:creationId xmlns:a16="http://schemas.microsoft.com/office/drawing/2014/main" id="{19E02B9A-D0AE-CC43-7E3C-0C4A15791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57" y="857251"/>
            <a:ext cx="3868340" cy="82391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pl-PL" altLang="pl-PL" sz="1900" dirty="0">
                <a:solidFill>
                  <a:schemeClr val="accent6">
                    <a:lumMod val="75000"/>
                  </a:schemeClr>
                </a:solidFill>
              </a:rPr>
              <a:t>AD – </a:t>
            </a:r>
            <a:r>
              <a:rPr lang="en-GB" sz="1600" dirty="0"/>
              <a:t>MUTATION IN ONE ALLELE</a:t>
            </a:r>
            <a:endParaRPr lang="pl-PL" alt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516" name="Symbol zastępczy zawartości 3">
            <a:extLst>
              <a:ext uri="{FF2B5EF4-FFF2-40B4-BE49-F238E27FC236}">
                <a16:creationId xmlns:a16="http://schemas.microsoft.com/office/drawing/2014/main" id="{A15CEC41-9B22-43DF-7D61-9114D59E8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57" y="1844824"/>
            <a:ext cx="3538538" cy="4115195"/>
          </a:xfrm>
        </p:spPr>
        <p:txBody>
          <a:bodyPr>
            <a:normAutofit lnSpcReduction="10000"/>
          </a:bodyPr>
          <a:lstStyle/>
          <a:p>
            <a:endParaRPr lang="pl-PL" altLang="pl-PL" dirty="0"/>
          </a:p>
          <a:p>
            <a:r>
              <a:rPr lang="en-GB" sz="2000" dirty="0"/>
              <a:t>SYMPTOMS MOST COMMON 4-10 years of age</a:t>
            </a:r>
          </a:p>
          <a:p>
            <a:endParaRPr lang="pl-PL" altLang="pl-PL" sz="2000" dirty="0"/>
          </a:p>
          <a:p>
            <a:r>
              <a:rPr lang="en-GB" sz="2000" dirty="0"/>
              <a:t>THEY MAY APPEAR FROM 1 TO 80 YEARS OF AGE.</a:t>
            </a:r>
          </a:p>
          <a:p>
            <a:endParaRPr lang="pl-PL" altLang="pl-PL" sz="2000" dirty="0"/>
          </a:p>
          <a:p>
            <a:r>
              <a:rPr lang="en-GB" sz="2000" dirty="0"/>
              <a:t>USUALLY LOWER LIMB DYSTONIA</a:t>
            </a:r>
            <a:endParaRPr lang="pl-PL" altLang="pl-PL" sz="2000" dirty="0"/>
          </a:p>
          <a:p>
            <a:r>
              <a:rPr lang="en-GB" sz="2000" dirty="0"/>
              <a:t>GOOD RESPONSE TO L-DOPA</a:t>
            </a:r>
            <a:endParaRPr lang="pl-PL" altLang="pl-PL" sz="20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858A6D7-0C0D-7AFD-A52D-91319962A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9972" y="1020912"/>
            <a:ext cx="3887391" cy="8239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900" dirty="0">
                <a:solidFill>
                  <a:schemeClr val="accent6">
                    <a:lumMod val="75000"/>
                  </a:schemeClr>
                </a:solidFill>
              </a:rPr>
              <a:t>AR – </a:t>
            </a:r>
            <a:r>
              <a:rPr lang="en-GB" sz="1600" dirty="0"/>
              <a:t>COMPOUND HETEROZYGOTE/HOMOZYGOTE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518" name="Symbol zastępczy zawartości 5">
            <a:extLst>
              <a:ext uri="{FF2B5EF4-FFF2-40B4-BE49-F238E27FC236}">
                <a16:creationId xmlns:a16="http://schemas.microsoft.com/office/drawing/2014/main" id="{5B1C5A3A-7D81-6A2D-D4F4-FBB119115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5588" y="2008731"/>
            <a:ext cx="4041775" cy="3951288"/>
          </a:xfrm>
        </p:spPr>
        <p:txBody>
          <a:bodyPr>
            <a:normAutofit lnSpcReduction="10000"/>
          </a:bodyPr>
          <a:lstStyle/>
          <a:p>
            <a:endParaRPr lang="pl-PL" altLang="pl-PL" sz="1800" dirty="0"/>
          </a:p>
          <a:p>
            <a:r>
              <a:rPr lang="en-GB" sz="2000" dirty="0"/>
              <a:t>HYPERPHENYLALANINEMIA + SYMPTOMS FROM 1 MONTHS</a:t>
            </a:r>
            <a:endParaRPr lang="pl-PL" altLang="pl-PL" sz="2000" dirty="0"/>
          </a:p>
          <a:p>
            <a:pPr marL="0" indent="0">
              <a:buNone/>
            </a:pPr>
            <a:endParaRPr lang="pl-PL" altLang="pl-PL" sz="1400" dirty="0"/>
          </a:p>
          <a:p>
            <a:r>
              <a:rPr lang="en-GB" sz="2000" dirty="0"/>
              <a:t>REQUIRES COMPLEX TREATMENT BH4, L-DOPA, 5-HTP,</a:t>
            </a:r>
            <a:endParaRPr lang="pl-PL" altLang="pl-PL" sz="1800" dirty="0"/>
          </a:p>
        </p:txBody>
      </p:sp>
    </p:spTree>
    <p:extLst>
      <p:ext uri="{BB962C8B-B14F-4D97-AF65-F5344CB8AC3E}">
        <p14:creationId xmlns:p14="http://schemas.microsoft.com/office/powerpoint/2010/main" val="3644110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CC363-42B7-2248-25FA-54D5A3B28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5B71C57-C90C-A779-279D-280BDD0B6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E.M. ur. 1983 (23 lata)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AA8C0E1-BFFE-3A1A-449A-8B465C1F1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dirty="0"/>
              <a:t>SEAT 6/12</a:t>
            </a:r>
          </a:p>
          <a:p>
            <a:pPr>
              <a:lnSpc>
                <a:spcPct val="90000"/>
              </a:lnSpc>
            </a:pPr>
            <a:r>
              <a:rPr lang="en-GB" dirty="0"/>
              <a:t>standing by the furniture </a:t>
            </a:r>
            <a:r>
              <a:rPr lang="pl-PL" altLang="pl-PL" dirty="0"/>
              <a:t>10/12</a:t>
            </a:r>
          </a:p>
          <a:p>
            <a:pPr>
              <a:lnSpc>
                <a:spcPct val="90000"/>
              </a:lnSpc>
            </a:pPr>
            <a:r>
              <a:rPr lang="en-GB" dirty="0"/>
              <a:t>walking near furniture 14/12 and begins to walk independently (walks unsteadily)</a:t>
            </a:r>
            <a:endParaRPr lang="pl-PL" altLang="pl-PL" dirty="0"/>
          </a:p>
          <a:p>
            <a:pPr>
              <a:lnSpc>
                <a:spcPct val="90000"/>
              </a:lnSpc>
            </a:pPr>
            <a:r>
              <a:rPr lang="en-GB" dirty="0"/>
              <a:t>rehabilitation</a:t>
            </a:r>
            <a:r>
              <a:rPr lang="pl-PL" altLang="pl-PL" dirty="0"/>
              <a:t> from 2 y – </a:t>
            </a:r>
            <a:r>
              <a:rPr lang="pl-PL" altLang="pl-PL" dirty="0" err="1"/>
              <a:t>without</a:t>
            </a:r>
            <a:r>
              <a:rPr lang="pl-PL" altLang="pl-PL" dirty="0"/>
              <a:t> </a:t>
            </a:r>
            <a:r>
              <a:rPr lang="pl-PL" altLang="pl-PL" dirty="0" err="1"/>
              <a:t>good</a:t>
            </a:r>
            <a:r>
              <a:rPr lang="pl-PL" altLang="pl-PL" dirty="0"/>
              <a:t> </a:t>
            </a:r>
            <a:r>
              <a:rPr lang="pl-PL" altLang="pl-PL" dirty="0" err="1"/>
              <a:t>results</a:t>
            </a:r>
            <a:endParaRPr lang="pl-PL" altLang="pl-PL" dirty="0"/>
          </a:p>
          <a:p>
            <a:pPr>
              <a:lnSpc>
                <a:spcPct val="90000"/>
              </a:lnSpc>
            </a:pPr>
            <a:r>
              <a:rPr lang="pl-PL" altLang="pl-PL" dirty="0"/>
              <a:t>At the </a:t>
            </a:r>
            <a:r>
              <a:rPr lang="pl-PL" altLang="pl-PL" dirty="0" err="1"/>
              <a:t>age</a:t>
            </a:r>
            <a:r>
              <a:rPr lang="pl-PL" altLang="pl-PL" dirty="0"/>
              <a:t> 3rd </a:t>
            </a:r>
            <a:r>
              <a:rPr lang="pl-PL" altLang="pl-PL" dirty="0" err="1"/>
              <a:t>she</a:t>
            </a:r>
            <a:r>
              <a:rPr lang="pl-PL" altLang="pl-PL" dirty="0"/>
              <a:t> </a:t>
            </a:r>
            <a:r>
              <a:rPr lang="pl-PL" altLang="pl-PL" dirty="0" err="1"/>
              <a:t>started</a:t>
            </a:r>
            <a:r>
              <a:rPr lang="pl-PL" altLang="pl-PL" dirty="0"/>
              <a:t> </a:t>
            </a:r>
            <a:r>
              <a:rPr lang="pl-PL" altLang="pl-PL" dirty="0" err="1"/>
              <a:t>walking</a:t>
            </a:r>
            <a:r>
              <a:rPr lang="pl-PL" altLang="pl-PL" dirty="0"/>
              <a:t> on </a:t>
            </a:r>
            <a:r>
              <a:rPr lang="pl-PL" altLang="pl-PL" dirty="0" err="1"/>
              <a:t>tiptoe</a:t>
            </a:r>
            <a:r>
              <a:rPr lang="pl-PL" altLang="pl-PL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66091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203575" y="1690688"/>
            <a:ext cx="1368425" cy="57626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33CC"/>
                </a:solidFill>
              </a:rPr>
              <a:t>TYROSINE</a:t>
            </a:r>
            <a:r>
              <a:rPr lang="pl-PL" dirty="0">
                <a:solidFill>
                  <a:srgbClr val="0033CC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(TH)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924300" y="2339975"/>
            <a:ext cx="0" cy="13763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492500" y="3789363"/>
            <a:ext cx="1150938" cy="476250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pl-PL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Dopa</a:t>
            </a:r>
            <a:endParaRPr lang="pl-PL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76600" y="5075238"/>
            <a:ext cx="1511300" cy="441325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b="1">
                <a:solidFill>
                  <a:srgbClr val="3333CC"/>
                </a:solidFill>
              </a:rPr>
              <a:t>DOPAMINE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924300" y="4354513"/>
            <a:ext cx="0" cy="685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36963" y="6443663"/>
            <a:ext cx="790575" cy="3429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1400" b="1">
                <a:cs typeface="Times New Roman" pitchFamily="18" charset="0"/>
              </a:rPr>
              <a:t>HVA</a:t>
            </a:r>
            <a:endParaRPr lang="pl-PL" sz="1400" b="1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3918406" y="5589588"/>
            <a:ext cx="5894" cy="79851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179388" y="5084763"/>
            <a:ext cx="1871662" cy="342900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1400" b="1"/>
              <a:t>NOREPINEPHRINE</a:t>
            </a:r>
          </a:p>
        </p:txBody>
      </p:sp>
      <p:sp>
        <p:nvSpPr>
          <p:cNvPr id="5130" name="Text Box 16"/>
          <p:cNvSpPr txBox="1">
            <a:spLocks noChangeArrowheads="1"/>
          </p:cNvSpPr>
          <p:nvPr/>
        </p:nvSpPr>
        <p:spPr bwMode="auto">
          <a:xfrm>
            <a:off x="5435600" y="2222500"/>
            <a:ext cx="914400" cy="485775"/>
          </a:xfrm>
          <a:prstGeom prst="rect">
            <a:avLst/>
          </a:prstGeom>
          <a:solidFill>
            <a:srgbClr val="FFFF99"/>
          </a:solidFill>
          <a:ln w="57150">
            <a:solidFill>
              <a:srgbClr val="99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1200">
                <a:cs typeface="Times New Roman" pitchFamily="18" charset="0"/>
              </a:rPr>
              <a:t>     </a:t>
            </a:r>
            <a:r>
              <a:rPr lang="pl-PL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BH</a:t>
            </a:r>
            <a:r>
              <a:rPr lang="pl-PL" b="1" baseline="-30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pl-PL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5131" name="Text Box 17"/>
          <p:cNvSpPr txBox="1">
            <a:spLocks noChangeArrowheads="1"/>
          </p:cNvSpPr>
          <p:nvPr/>
        </p:nvSpPr>
        <p:spPr bwMode="auto">
          <a:xfrm>
            <a:off x="5435600" y="3141663"/>
            <a:ext cx="914400" cy="503237"/>
          </a:xfrm>
          <a:prstGeom prst="rect">
            <a:avLst/>
          </a:prstGeom>
          <a:solidFill>
            <a:srgbClr val="FFFF99"/>
          </a:solidFill>
          <a:ln w="57150">
            <a:solidFill>
              <a:srgbClr val="99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1200">
                <a:cs typeface="Times New Roman" pitchFamily="18" charset="0"/>
              </a:rPr>
              <a:t>     </a:t>
            </a:r>
            <a:r>
              <a:rPr lang="pl-PL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BH</a:t>
            </a:r>
            <a:r>
              <a:rPr lang="pl-PL" b="1" baseline="-30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l-PL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5132" name="AutoShape 18"/>
          <p:cNvSpPr>
            <a:spLocks noChangeArrowheads="1"/>
          </p:cNvSpPr>
          <p:nvPr/>
        </p:nvSpPr>
        <p:spPr bwMode="auto">
          <a:xfrm rot="10838444" flipH="1">
            <a:off x="6443663" y="2290763"/>
            <a:ext cx="576262" cy="1143000"/>
          </a:xfrm>
          <a:prstGeom prst="curvedLeftArrow">
            <a:avLst>
              <a:gd name="adj1" fmla="val 39669"/>
              <a:gd name="adj2" fmla="val 79339"/>
              <a:gd name="adj3" fmla="val 33333"/>
            </a:avLst>
          </a:prstGeom>
          <a:solidFill>
            <a:srgbClr val="99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AutoShape 19"/>
          <p:cNvSpPr>
            <a:spLocks noChangeArrowheads="1"/>
          </p:cNvSpPr>
          <p:nvPr/>
        </p:nvSpPr>
        <p:spPr bwMode="auto">
          <a:xfrm>
            <a:off x="4787900" y="2366963"/>
            <a:ext cx="574675" cy="1165225"/>
          </a:xfrm>
          <a:prstGeom prst="curvedRightArrow">
            <a:avLst>
              <a:gd name="adj1" fmla="val 40552"/>
              <a:gd name="adj2" fmla="val 81105"/>
              <a:gd name="adj3" fmla="val 33333"/>
            </a:avLst>
          </a:prstGeom>
          <a:solidFill>
            <a:srgbClr val="99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Text Box 20"/>
          <p:cNvSpPr txBox="1">
            <a:spLocks noChangeArrowheads="1"/>
          </p:cNvSpPr>
          <p:nvPr/>
        </p:nvSpPr>
        <p:spPr bwMode="auto">
          <a:xfrm>
            <a:off x="2268538" y="3922713"/>
            <a:ext cx="647700" cy="3429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1400" b="1">
                <a:cs typeface="Times New Roman" pitchFamily="18" charset="0"/>
              </a:rPr>
              <a:t>OMD</a:t>
            </a:r>
            <a:endParaRPr lang="pl-PL" sz="1400" b="1"/>
          </a:p>
        </p:txBody>
      </p:sp>
      <p:sp>
        <p:nvSpPr>
          <p:cNvPr id="5135" name="Line 22"/>
          <p:cNvSpPr>
            <a:spLocks noChangeShapeType="1"/>
          </p:cNvSpPr>
          <p:nvPr/>
        </p:nvSpPr>
        <p:spPr bwMode="auto">
          <a:xfrm flipH="1">
            <a:off x="2987675" y="4067175"/>
            <a:ext cx="433388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24"/>
          <p:cNvSpPr>
            <a:spLocks noChangeShapeType="1"/>
          </p:cNvSpPr>
          <p:nvPr/>
        </p:nvSpPr>
        <p:spPr bwMode="auto">
          <a:xfrm flipH="1">
            <a:off x="2411413" y="5229225"/>
            <a:ext cx="503237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Text Box 25"/>
          <p:cNvSpPr txBox="1">
            <a:spLocks noChangeArrowheads="1"/>
          </p:cNvSpPr>
          <p:nvPr/>
        </p:nvSpPr>
        <p:spPr bwMode="auto">
          <a:xfrm>
            <a:off x="5364163" y="277813"/>
            <a:ext cx="914400" cy="3429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1600" b="1">
                <a:latin typeface="Times New Roman" pitchFamily="18" charset="0"/>
                <a:cs typeface="Times New Roman" pitchFamily="18" charset="0"/>
              </a:rPr>
              <a:t>GTP</a:t>
            </a:r>
            <a:endParaRPr lang="pl-PL" sz="1600" b="1">
              <a:latin typeface="Times New Roman" pitchFamily="18" charset="0"/>
            </a:endParaRPr>
          </a:p>
        </p:txBody>
      </p:sp>
      <p:sp>
        <p:nvSpPr>
          <p:cNvPr id="5138" name="Line 26"/>
          <p:cNvSpPr>
            <a:spLocks noChangeShapeType="1"/>
          </p:cNvSpPr>
          <p:nvPr/>
        </p:nvSpPr>
        <p:spPr bwMode="auto">
          <a:xfrm>
            <a:off x="5867400" y="782638"/>
            <a:ext cx="0" cy="1371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27"/>
          <p:cNvSpPr>
            <a:spLocks noChangeShapeType="1"/>
          </p:cNvSpPr>
          <p:nvPr/>
        </p:nvSpPr>
        <p:spPr bwMode="auto">
          <a:xfrm>
            <a:off x="5867400" y="1042988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Text Box 28"/>
          <p:cNvSpPr txBox="1">
            <a:spLocks noChangeArrowheads="1"/>
          </p:cNvSpPr>
          <p:nvPr/>
        </p:nvSpPr>
        <p:spPr bwMode="auto">
          <a:xfrm>
            <a:off x="6588125" y="782638"/>
            <a:ext cx="1295400" cy="457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1600" b="1">
                <a:latin typeface="Times New Roman" pitchFamily="18" charset="0"/>
                <a:cs typeface="Times New Roman" pitchFamily="18" charset="0"/>
              </a:rPr>
              <a:t>Neopteryn</a:t>
            </a:r>
            <a:endParaRPr lang="pl-PL" sz="1600" b="1">
              <a:latin typeface="Times New Roman" pitchFamily="18" charset="0"/>
            </a:endParaRPr>
          </a:p>
        </p:txBody>
      </p:sp>
      <p:sp>
        <p:nvSpPr>
          <p:cNvPr id="5141" name="Text Box 29"/>
          <p:cNvSpPr txBox="1">
            <a:spLocks noChangeArrowheads="1"/>
          </p:cNvSpPr>
          <p:nvPr/>
        </p:nvSpPr>
        <p:spPr bwMode="auto">
          <a:xfrm>
            <a:off x="6948488" y="1557338"/>
            <a:ext cx="1871662" cy="6667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33CC"/>
                </a:solidFill>
              </a:rPr>
              <a:t>TRYPTOPHAN</a:t>
            </a:r>
            <a:r>
              <a:rPr lang="pl-PL" b="1" dirty="0">
                <a:solidFill>
                  <a:srgbClr val="0033CC"/>
                </a:solidFill>
              </a:rPr>
              <a:t> </a:t>
            </a:r>
            <a:r>
              <a:rPr lang="pl-PL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(TPH</a:t>
            </a:r>
            <a:r>
              <a:rPr lang="pl-PL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142" name="Line 30"/>
          <p:cNvSpPr>
            <a:spLocks noChangeShapeType="1"/>
          </p:cNvSpPr>
          <p:nvPr/>
        </p:nvSpPr>
        <p:spPr bwMode="auto">
          <a:xfrm>
            <a:off x="7885113" y="2276475"/>
            <a:ext cx="0" cy="15128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Text Box 31"/>
          <p:cNvSpPr txBox="1">
            <a:spLocks noChangeArrowheads="1"/>
          </p:cNvSpPr>
          <p:nvPr/>
        </p:nvSpPr>
        <p:spPr bwMode="auto">
          <a:xfrm>
            <a:off x="6840538" y="3951288"/>
            <a:ext cx="2303462" cy="360362"/>
          </a:xfrm>
          <a:prstGeom prst="rect">
            <a:avLst/>
          </a:prstGeom>
          <a:solidFill>
            <a:srgbClr val="FFFF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5-OH-</a:t>
            </a:r>
            <a:r>
              <a:rPr lang="en-US" sz="1600" b="1">
                <a:solidFill>
                  <a:srgbClr val="000000"/>
                </a:solidFill>
              </a:rPr>
              <a:t>TRYPTOPHAN</a:t>
            </a:r>
            <a:endParaRPr lang="pl-PL" sz="1600" b="1">
              <a:solidFill>
                <a:srgbClr val="000000"/>
              </a:solidFill>
            </a:endParaRPr>
          </a:p>
        </p:txBody>
      </p:sp>
      <p:sp>
        <p:nvSpPr>
          <p:cNvPr id="5144" name="Line 32"/>
          <p:cNvSpPr>
            <a:spLocks noChangeShapeType="1"/>
          </p:cNvSpPr>
          <p:nvPr/>
        </p:nvSpPr>
        <p:spPr bwMode="auto">
          <a:xfrm>
            <a:off x="7885113" y="5595937"/>
            <a:ext cx="0" cy="7921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Text Box 33"/>
          <p:cNvSpPr txBox="1">
            <a:spLocks noChangeArrowheads="1"/>
          </p:cNvSpPr>
          <p:nvPr/>
        </p:nvSpPr>
        <p:spPr bwMode="auto">
          <a:xfrm rot="10800000" flipV="1">
            <a:off x="7092950" y="5084763"/>
            <a:ext cx="1836738" cy="431800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3333CC"/>
                </a:solidFill>
              </a:rPr>
              <a:t>SEROTONINE</a:t>
            </a:r>
            <a:r>
              <a:rPr lang="pl-PL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46" name="Line 34"/>
          <p:cNvSpPr>
            <a:spLocks noChangeShapeType="1"/>
          </p:cNvSpPr>
          <p:nvPr/>
        </p:nvSpPr>
        <p:spPr bwMode="auto">
          <a:xfrm>
            <a:off x="7885113" y="4319588"/>
            <a:ext cx="0" cy="7191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Text Box 35"/>
          <p:cNvSpPr txBox="1">
            <a:spLocks noChangeArrowheads="1"/>
          </p:cNvSpPr>
          <p:nvPr/>
        </p:nvSpPr>
        <p:spPr bwMode="auto">
          <a:xfrm>
            <a:off x="7561263" y="6470650"/>
            <a:ext cx="1028700" cy="3429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1400" b="1">
                <a:cs typeface="Times New Roman" pitchFamily="18" charset="0"/>
              </a:rPr>
              <a:t>5-HIAA</a:t>
            </a:r>
            <a:endParaRPr lang="pl-PL" sz="1400" b="1"/>
          </a:p>
        </p:txBody>
      </p:sp>
      <p:sp>
        <p:nvSpPr>
          <p:cNvPr id="5148" name="Rectangle 38"/>
          <p:cNvSpPr>
            <a:spLocks noChangeArrowheads="1"/>
          </p:cNvSpPr>
          <p:nvPr/>
        </p:nvSpPr>
        <p:spPr bwMode="auto">
          <a:xfrm>
            <a:off x="5651500" y="4867553"/>
            <a:ext cx="5854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sz="1400" b="1" dirty="0">
                <a:solidFill>
                  <a:schemeClr val="folHlink"/>
                </a:solidFill>
              </a:rPr>
              <a:t>PNP</a:t>
            </a:r>
            <a:r>
              <a:rPr lang="pl-PL" dirty="0"/>
              <a:t> </a:t>
            </a:r>
          </a:p>
        </p:txBody>
      </p:sp>
      <p:sp>
        <p:nvSpPr>
          <p:cNvPr id="5149" name="Rectangle 43"/>
          <p:cNvSpPr>
            <a:spLocks noChangeArrowheads="1"/>
          </p:cNvSpPr>
          <p:nvPr/>
        </p:nvSpPr>
        <p:spPr bwMode="auto">
          <a:xfrm>
            <a:off x="0" y="0"/>
            <a:ext cx="5148263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1600" dirty="0"/>
              <a:t>The d</a:t>
            </a:r>
            <a:r>
              <a:rPr lang="en-US" sz="1600" dirty="0" err="1"/>
              <a:t>isorders</a:t>
            </a:r>
            <a:r>
              <a:rPr lang="en-US" sz="1600" dirty="0"/>
              <a:t> of biogenic amines </a:t>
            </a:r>
            <a:r>
              <a:rPr lang="pl-PL" sz="1600" dirty="0" err="1"/>
              <a:t>metabolism</a:t>
            </a:r>
            <a:endParaRPr lang="pl-PL" sz="1600" dirty="0"/>
          </a:p>
          <a:p>
            <a:r>
              <a:rPr lang="pl-PL" sz="1600" dirty="0" err="1"/>
              <a:t>can</a:t>
            </a:r>
            <a:r>
              <a:rPr lang="pl-PL" sz="1600" dirty="0"/>
              <a:t> be </a:t>
            </a:r>
            <a:r>
              <a:rPr lang="pl-PL" sz="1600" dirty="0" err="1"/>
              <a:t>divided</a:t>
            </a:r>
            <a:r>
              <a:rPr lang="pl-PL" sz="1600" dirty="0"/>
              <a:t> </a:t>
            </a:r>
            <a:r>
              <a:rPr lang="pl-PL" sz="1600" dirty="0" err="1"/>
              <a:t>into</a:t>
            </a:r>
            <a:r>
              <a:rPr lang="pl-PL" sz="1600" dirty="0"/>
              <a:t> 2 </a:t>
            </a:r>
            <a:r>
              <a:rPr lang="pl-PL" sz="1600" dirty="0" err="1"/>
              <a:t>categories</a:t>
            </a:r>
            <a:r>
              <a:rPr lang="pl-PL" sz="1600" dirty="0"/>
              <a:t> :</a:t>
            </a:r>
          </a:p>
          <a:p>
            <a:r>
              <a:rPr lang="pl-PL" sz="1600" dirty="0"/>
              <a:t>1. </a:t>
            </a:r>
            <a:r>
              <a:rPr lang="pl-PL" sz="1600" dirty="0" err="1"/>
              <a:t>affecting</a:t>
            </a:r>
            <a:r>
              <a:rPr lang="pl-PL" sz="1600" dirty="0"/>
              <a:t> the </a:t>
            </a:r>
            <a:r>
              <a:rPr lang="pl-PL" sz="1600" dirty="0" err="1"/>
              <a:t>enzymes</a:t>
            </a:r>
            <a:r>
              <a:rPr lang="pl-PL" sz="1600" dirty="0"/>
              <a:t> of </a:t>
            </a:r>
            <a:r>
              <a:rPr lang="pl-PL" sz="1600" dirty="0" err="1"/>
              <a:t>monoamines</a:t>
            </a:r>
            <a:r>
              <a:rPr lang="pl-PL" sz="1600" dirty="0"/>
              <a:t> </a:t>
            </a:r>
            <a:r>
              <a:rPr lang="pl-PL" sz="1600" dirty="0" err="1"/>
              <a:t>biosynthesis</a:t>
            </a:r>
            <a:endParaRPr lang="pl-PL" sz="1600" dirty="0"/>
          </a:p>
          <a:p>
            <a:r>
              <a:rPr lang="pl-PL" sz="1600" dirty="0"/>
              <a:t>    and </a:t>
            </a:r>
            <a:r>
              <a:rPr lang="pl-PL" sz="1600" dirty="0" err="1"/>
              <a:t>catabolism</a:t>
            </a:r>
            <a:r>
              <a:rPr lang="pl-PL" sz="1600" dirty="0"/>
              <a:t> </a:t>
            </a:r>
          </a:p>
          <a:p>
            <a:r>
              <a:rPr lang="pl-PL" sz="1600" dirty="0"/>
              <a:t>2. </a:t>
            </a:r>
            <a:r>
              <a:rPr lang="pl-PL" sz="1600" dirty="0" err="1"/>
              <a:t>affecting</a:t>
            </a:r>
            <a:r>
              <a:rPr lang="pl-PL" sz="1600" dirty="0"/>
              <a:t> the </a:t>
            </a:r>
            <a:r>
              <a:rPr lang="pl-PL" sz="1600" dirty="0" err="1"/>
              <a:t>enzymes</a:t>
            </a:r>
            <a:r>
              <a:rPr lang="pl-PL" sz="1600" dirty="0"/>
              <a:t> of </a:t>
            </a:r>
            <a:r>
              <a:rPr lang="pl-PL" sz="1600" dirty="0" err="1"/>
              <a:t>tetrahydrobiopterin</a:t>
            </a:r>
            <a:endParaRPr lang="pl-PL" sz="1600" dirty="0"/>
          </a:p>
          <a:p>
            <a:r>
              <a:rPr lang="pl-PL" sz="1600" dirty="0"/>
              <a:t>    </a:t>
            </a:r>
            <a:r>
              <a:rPr lang="pl-PL" sz="1600" dirty="0" err="1"/>
              <a:t>synthesis</a:t>
            </a:r>
            <a:r>
              <a:rPr lang="pl-PL" sz="1600" dirty="0"/>
              <a:t> and recycling</a:t>
            </a:r>
          </a:p>
        </p:txBody>
      </p:sp>
      <p:sp>
        <p:nvSpPr>
          <p:cNvPr id="5150" name="Rectangle 45"/>
          <p:cNvSpPr>
            <a:spLocks noChangeArrowheads="1"/>
          </p:cNvSpPr>
          <p:nvPr/>
        </p:nvSpPr>
        <p:spPr bwMode="auto">
          <a:xfrm>
            <a:off x="4356100" y="4319588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l-PL" b="1">
                <a:solidFill>
                  <a:srgbClr val="FF0066"/>
                </a:solidFill>
              </a:rPr>
              <a:t>AROMATIC L-AMINO ACID DECARBOXYLASE (</a:t>
            </a:r>
            <a:r>
              <a:rPr lang="en-GB" b="1">
                <a:solidFill>
                  <a:srgbClr val="FF0066"/>
                </a:solidFill>
              </a:rPr>
              <a:t>AADC</a:t>
            </a:r>
            <a:r>
              <a:rPr lang="pl-PL" b="1">
                <a:solidFill>
                  <a:srgbClr val="FF0066"/>
                </a:solidFill>
              </a:rPr>
              <a:t>)</a:t>
            </a:r>
          </a:p>
        </p:txBody>
      </p:sp>
      <p:sp>
        <p:nvSpPr>
          <p:cNvPr id="5151" name="Rectangle 46"/>
          <p:cNvSpPr>
            <a:spLocks noChangeArrowheads="1"/>
          </p:cNvSpPr>
          <p:nvPr/>
        </p:nvSpPr>
        <p:spPr bwMode="auto">
          <a:xfrm>
            <a:off x="7812088" y="2565400"/>
            <a:ext cx="1512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1400" b="1">
                <a:solidFill>
                  <a:srgbClr val="FF0066"/>
                </a:solidFill>
              </a:rPr>
              <a:t>T</a:t>
            </a:r>
            <a:r>
              <a:rPr lang="pl-PL" sz="1400" b="1">
                <a:solidFill>
                  <a:srgbClr val="FF0066"/>
                </a:solidFill>
              </a:rPr>
              <a:t>RYPTOPHAN</a:t>
            </a:r>
          </a:p>
          <a:p>
            <a:r>
              <a:rPr lang="en-GB" sz="1200" b="1">
                <a:solidFill>
                  <a:srgbClr val="FF0066"/>
                </a:solidFill>
              </a:rPr>
              <a:t>H</a:t>
            </a:r>
            <a:r>
              <a:rPr lang="pl-PL" sz="1200" b="1">
                <a:solidFill>
                  <a:srgbClr val="FF0066"/>
                </a:solidFill>
              </a:rPr>
              <a:t>YDROXYLASE</a:t>
            </a:r>
            <a:r>
              <a:rPr lang="pl-PL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5152" name="Rectangle 47"/>
          <p:cNvSpPr>
            <a:spLocks noChangeArrowheads="1"/>
          </p:cNvSpPr>
          <p:nvPr/>
        </p:nvSpPr>
        <p:spPr bwMode="auto">
          <a:xfrm>
            <a:off x="1979613" y="2565400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b="1">
                <a:solidFill>
                  <a:srgbClr val="FF0066"/>
                </a:solidFill>
              </a:rPr>
              <a:t>T</a:t>
            </a:r>
            <a:r>
              <a:rPr lang="pl-PL" b="1">
                <a:solidFill>
                  <a:srgbClr val="FF0066"/>
                </a:solidFill>
              </a:rPr>
              <a:t>YROSINE</a:t>
            </a:r>
          </a:p>
          <a:p>
            <a:r>
              <a:rPr lang="en-GB" b="1">
                <a:solidFill>
                  <a:srgbClr val="FF0066"/>
                </a:solidFill>
              </a:rPr>
              <a:t>H</a:t>
            </a:r>
            <a:r>
              <a:rPr lang="pl-PL" b="1">
                <a:solidFill>
                  <a:srgbClr val="FF0066"/>
                </a:solidFill>
              </a:rPr>
              <a:t>YDROXYLASE</a:t>
            </a:r>
            <a:endParaRPr lang="en-GB" b="1">
              <a:solidFill>
                <a:srgbClr val="FF0066"/>
              </a:solidFill>
            </a:endParaRPr>
          </a:p>
        </p:txBody>
      </p:sp>
      <p:sp>
        <p:nvSpPr>
          <p:cNvPr id="5153" name="Rectangle 48"/>
          <p:cNvSpPr>
            <a:spLocks noChangeArrowheads="1"/>
          </p:cNvSpPr>
          <p:nvPr/>
        </p:nvSpPr>
        <p:spPr bwMode="auto">
          <a:xfrm>
            <a:off x="2051050" y="5300663"/>
            <a:ext cx="179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>
                <a:solidFill>
                  <a:srgbClr val="FF0066"/>
                </a:solidFill>
              </a:rPr>
              <a:t>DOPAMINE </a:t>
            </a:r>
            <a:endParaRPr lang="pl-PL" sz="1400" b="1">
              <a:solidFill>
                <a:srgbClr val="FF0066"/>
              </a:solidFill>
            </a:endParaRPr>
          </a:p>
          <a:p>
            <a:r>
              <a:rPr lang="en-US" sz="1400" b="1" i="1">
                <a:solidFill>
                  <a:srgbClr val="FF0066"/>
                </a:solidFill>
              </a:rPr>
              <a:t>Β</a:t>
            </a:r>
            <a:r>
              <a:rPr lang="en-US" sz="1400" b="1">
                <a:solidFill>
                  <a:srgbClr val="FF0066"/>
                </a:solidFill>
              </a:rPr>
              <a:t>-HYDROXYLASE</a:t>
            </a:r>
            <a:r>
              <a:rPr lang="pl-PL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5154" name="Rectangle 49"/>
          <p:cNvSpPr>
            <a:spLocks noChangeArrowheads="1"/>
          </p:cNvSpPr>
          <p:nvPr/>
        </p:nvSpPr>
        <p:spPr bwMode="auto">
          <a:xfrm>
            <a:off x="4040809" y="5670224"/>
            <a:ext cx="384430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l-PL" b="1" dirty="0" err="1">
                <a:solidFill>
                  <a:srgbClr val="FF0066"/>
                </a:solidFill>
              </a:rPr>
              <a:t>monoamine</a:t>
            </a:r>
            <a:r>
              <a:rPr lang="pl-PL" b="1" dirty="0">
                <a:solidFill>
                  <a:srgbClr val="FF0066"/>
                </a:solidFill>
              </a:rPr>
              <a:t> </a:t>
            </a:r>
            <a:r>
              <a:rPr lang="pl-PL" b="1" dirty="0" err="1">
                <a:solidFill>
                  <a:srgbClr val="FF0066"/>
                </a:solidFill>
              </a:rPr>
              <a:t>oxidase</a:t>
            </a:r>
            <a:r>
              <a:rPr lang="pl-PL" b="1" dirty="0">
                <a:solidFill>
                  <a:srgbClr val="FF0066"/>
                </a:solidFill>
              </a:rPr>
              <a:t> (MAO)</a:t>
            </a:r>
          </a:p>
          <a:p>
            <a:r>
              <a:rPr lang="pl-PL" sz="1600" b="1" dirty="0" err="1">
                <a:solidFill>
                  <a:srgbClr val="FF0066"/>
                </a:solidFill>
              </a:rPr>
              <a:t>Catechol</a:t>
            </a:r>
            <a:r>
              <a:rPr lang="pl-PL" sz="1600" b="1" dirty="0">
                <a:solidFill>
                  <a:srgbClr val="FF0066"/>
                </a:solidFill>
              </a:rPr>
              <a:t>-O-</a:t>
            </a:r>
            <a:r>
              <a:rPr lang="pl-PL" sz="1600" b="1" dirty="0" err="1">
                <a:solidFill>
                  <a:srgbClr val="FF0066"/>
                </a:solidFill>
              </a:rPr>
              <a:t>methyltransferase</a:t>
            </a:r>
            <a:endParaRPr lang="pl-PL" sz="1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57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66724-41B6-4B2B-3201-620F499BB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967A3D6-8B24-7FB6-2936-066492364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E.M. ur. 1983 (23 lata)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FE41FA4-4226-0A77-CFB3-85682827F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dirty="0"/>
              <a:t>4 </a:t>
            </a:r>
            <a:r>
              <a:rPr lang="pl-PL" altLang="pl-PL" dirty="0" err="1"/>
              <a:t>yrs</a:t>
            </a:r>
            <a:r>
              <a:rPr lang="pl-PL" altLang="pl-PL" dirty="0"/>
              <a:t> – Achilles </a:t>
            </a:r>
            <a:r>
              <a:rPr lang="pl-PL" altLang="pl-PL" dirty="0" err="1"/>
              <a:t>tendon</a:t>
            </a:r>
            <a:r>
              <a:rPr lang="pl-PL" altLang="pl-PL" dirty="0"/>
              <a:t> </a:t>
            </a:r>
            <a:r>
              <a:rPr lang="pl-PL" altLang="pl-PL" dirty="0" err="1"/>
              <a:t>lengthening</a:t>
            </a:r>
            <a:r>
              <a:rPr lang="pl-PL" altLang="pl-PL" dirty="0"/>
              <a:t> </a:t>
            </a:r>
            <a:r>
              <a:rPr lang="pl-PL" altLang="pl-PL" dirty="0" err="1"/>
              <a:t>surgery</a:t>
            </a:r>
            <a:endParaRPr lang="pl-PL" altLang="pl-PL" dirty="0"/>
          </a:p>
          <a:p>
            <a:r>
              <a:rPr lang="pl-PL" altLang="pl-PL" dirty="0"/>
              <a:t>4-5 </a:t>
            </a:r>
            <a:r>
              <a:rPr lang="pl-PL" altLang="pl-PL" dirty="0" err="1"/>
              <a:t>yrs</a:t>
            </a:r>
            <a:r>
              <a:rPr lang="pl-PL" altLang="pl-PL" dirty="0"/>
              <a:t> . </a:t>
            </a:r>
            <a:r>
              <a:rPr lang="pl-PL" altLang="pl-PL" dirty="0" err="1"/>
              <a:t>she</a:t>
            </a:r>
            <a:r>
              <a:rPr lang="pl-PL" altLang="pl-PL" dirty="0"/>
              <a:t> </a:t>
            </a:r>
            <a:r>
              <a:rPr lang="pl-PL" altLang="pl-PL" dirty="0" err="1"/>
              <a:t>doesn't</a:t>
            </a:r>
            <a:r>
              <a:rPr lang="pl-PL" altLang="pl-PL" dirty="0"/>
              <a:t> walk, </a:t>
            </a:r>
            <a:r>
              <a:rPr lang="pl-PL" altLang="pl-PL" dirty="0" err="1"/>
              <a:t>she</a:t>
            </a:r>
            <a:r>
              <a:rPr lang="pl-PL" altLang="pl-PL" dirty="0"/>
              <a:t> </a:t>
            </a:r>
            <a:r>
              <a:rPr lang="pl-PL" altLang="pl-PL" dirty="0" err="1"/>
              <a:t>starts</a:t>
            </a:r>
            <a:r>
              <a:rPr lang="pl-PL" altLang="pl-PL" dirty="0"/>
              <a:t> </a:t>
            </a:r>
            <a:r>
              <a:rPr lang="pl-PL" altLang="pl-PL" dirty="0" err="1"/>
              <a:t>sitting</a:t>
            </a:r>
            <a:r>
              <a:rPr lang="pl-PL" altLang="pl-PL" dirty="0"/>
              <a:t> </a:t>
            </a:r>
            <a:r>
              <a:rPr lang="pl-PL" altLang="pl-PL" dirty="0" err="1"/>
              <a:t>unsteadily</a:t>
            </a:r>
            <a:r>
              <a:rPr lang="pl-PL" altLang="pl-PL" dirty="0"/>
              <a:t>; </a:t>
            </a:r>
          </a:p>
          <a:p>
            <a:endParaRPr lang="pl-PL" altLang="pl-PL" dirty="0"/>
          </a:p>
          <a:p>
            <a:r>
              <a:rPr lang="en-GB" dirty="0"/>
              <a:t>in a psychological examination at the age of 5 - normal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710549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FFB1B-E2D0-B87E-1F07-9C9B8987E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6556A7F-F73D-45ED-3E08-777DD0060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E.M. ur. 1983 (23 lata)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0619C3F-1BA2-DE96-4D99-9720EA6D9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dirty="0"/>
              <a:t>9 – 10 </a:t>
            </a:r>
            <a:r>
              <a:rPr lang="pl-PL" altLang="pl-PL" dirty="0" err="1"/>
              <a:t>yrs</a:t>
            </a:r>
            <a:r>
              <a:rPr lang="pl-PL" altLang="pl-PL" dirty="0"/>
              <a:t> </a:t>
            </a:r>
            <a:r>
              <a:rPr lang="en-GB" dirty="0"/>
              <a:t>poor head stabilization, cannot sit independently</a:t>
            </a:r>
            <a:endParaRPr lang="pl-PL" altLang="pl-PL" dirty="0"/>
          </a:p>
          <a:p>
            <a:endParaRPr lang="pl-PL" altLang="pl-PL" dirty="0"/>
          </a:p>
          <a:p>
            <a:r>
              <a:rPr lang="pl-PL" altLang="pl-PL" dirty="0"/>
              <a:t> </a:t>
            </a:r>
            <a:r>
              <a:rPr lang="pl-PL" altLang="pl-PL" dirty="0" err="1"/>
              <a:t>problems</a:t>
            </a:r>
            <a:r>
              <a:rPr lang="pl-PL" altLang="pl-PL" dirty="0"/>
              <a:t> with fine motor </a:t>
            </a:r>
            <a:r>
              <a:rPr lang="pl-PL" altLang="pl-PL" dirty="0" err="1"/>
              <a:t>skills</a:t>
            </a:r>
            <a:r>
              <a:rPr lang="pl-PL" altLang="pl-PL" dirty="0"/>
              <a:t> </a:t>
            </a:r>
          </a:p>
          <a:p>
            <a:endParaRPr lang="pl-PL" altLang="pl-PL" dirty="0"/>
          </a:p>
          <a:p>
            <a:r>
              <a:rPr lang="pl-PL" altLang="pl-PL" dirty="0" err="1"/>
              <a:t>micturition</a:t>
            </a:r>
            <a:r>
              <a:rPr lang="pl-PL" altLang="pl-PL" dirty="0"/>
              <a:t> </a:t>
            </a:r>
            <a:r>
              <a:rPr lang="pl-PL" altLang="pl-PL" dirty="0" err="1"/>
              <a:t>disorders</a:t>
            </a:r>
            <a:r>
              <a:rPr lang="pl-PL" altLang="pl-PL" dirty="0"/>
              <a:t> (</a:t>
            </a:r>
            <a:r>
              <a:rPr lang="pl-PL" altLang="pl-PL" dirty="0" err="1"/>
              <a:t>urinary</a:t>
            </a:r>
            <a:r>
              <a:rPr lang="pl-PL" altLang="pl-PL" dirty="0"/>
              <a:t> </a:t>
            </a:r>
            <a:r>
              <a:rPr lang="pl-PL" altLang="pl-PL" dirty="0" err="1"/>
              <a:t>incontinence</a:t>
            </a:r>
            <a:r>
              <a:rPr lang="pl-PL" alt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2187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5A6AE-3CBE-48EF-0EE5-BB4318389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60BF834-76B8-B9C3-732F-4F4084A34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E.M. ur. 1983 (23 lata)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9628455E-4382-AA90-5942-0038E3B81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dirty="0"/>
              <a:t>11 – 12 </a:t>
            </a:r>
            <a:r>
              <a:rPr lang="pl-PL" altLang="pl-PL" dirty="0" err="1"/>
              <a:t>years</a:t>
            </a:r>
            <a:r>
              <a:rPr lang="pl-PL" altLang="pl-PL" dirty="0"/>
              <a:t> </a:t>
            </a:r>
            <a:r>
              <a:rPr lang="en-GB" dirty="0"/>
              <a:t>the best student in the class, she writes on the computer, she cannot stabilize her head</a:t>
            </a:r>
            <a:endParaRPr lang="pl-PL" altLang="pl-PL" dirty="0"/>
          </a:p>
          <a:p>
            <a:endParaRPr lang="pl-PL" altLang="pl-PL" dirty="0"/>
          </a:p>
          <a:p>
            <a:r>
              <a:rPr lang="pl-PL" altLang="pl-PL" dirty="0"/>
              <a:t>18 </a:t>
            </a:r>
            <a:r>
              <a:rPr lang="pl-PL" altLang="pl-PL" dirty="0" err="1"/>
              <a:t>years</a:t>
            </a:r>
            <a:r>
              <a:rPr lang="pl-PL" altLang="pl-PL" dirty="0"/>
              <a:t> – </a:t>
            </a:r>
            <a:r>
              <a:rPr lang="pl-PL" altLang="pl-PL" dirty="0" err="1"/>
              <a:t>very</a:t>
            </a:r>
            <a:r>
              <a:rPr lang="pl-PL" altLang="pl-PL" dirty="0"/>
              <a:t> </a:t>
            </a:r>
            <a:r>
              <a:rPr lang="pl-PL" altLang="pl-PL" dirty="0" err="1"/>
              <a:t>painful</a:t>
            </a:r>
            <a:r>
              <a:rPr lang="pl-PL" altLang="pl-PL" dirty="0"/>
              <a:t> </a:t>
            </a:r>
            <a:r>
              <a:rPr lang="pl-PL" altLang="pl-PL" dirty="0" err="1"/>
              <a:t>periodic</a:t>
            </a:r>
            <a:r>
              <a:rPr lang="pl-PL" altLang="pl-PL" dirty="0"/>
              <a:t> </a:t>
            </a:r>
            <a:r>
              <a:rPr lang="pl-PL" altLang="pl-PL" dirty="0" err="1"/>
              <a:t>tension</a:t>
            </a:r>
            <a:r>
              <a:rPr lang="pl-PL" altLang="pl-PL" dirty="0"/>
              <a:t>, </a:t>
            </a:r>
            <a:r>
              <a:rPr lang="pl-PL" altLang="pl-PL" dirty="0" err="1"/>
              <a:t>muscle</a:t>
            </a:r>
            <a:r>
              <a:rPr lang="pl-PL" altLang="pl-PL" dirty="0"/>
              <a:t> </a:t>
            </a:r>
            <a:r>
              <a:rPr lang="pl-PL" altLang="pl-PL" dirty="0" err="1"/>
              <a:t>stiffness</a:t>
            </a:r>
            <a:endParaRPr lang="pl-PL" altLang="pl-PL" dirty="0"/>
          </a:p>
          <a:p>
            <a:endParaRPr lang="pl-PL" altLang="pl-PL" dirty="0"/>
          </a:p>
          <a:p>
            <a:r>
              <a:rPr lang="pl-PL" altLang="pl-PL" dirty="0"/>
              <a:t>19 </a:t>
            </a:r>
            <a:r>
              <a:rPr lang="pl-PL" altLang="pl-PL" dirty="0" err="1"/>
              <a:t>years</a:t>
            </a:r>
            <a:r>
              <a:rPr lang="pl-PL" altLang="pl-PL" dirty="0"/>
              <a:t> – speech </a:t>
            </a:r>
            <a:r>
              <a:rPr lang="pl-PL" altLang="pl-PL" dirty="0" err="1"/>
              <a:t>disorders</a:t>
            </a:r>
            <a:r>
              <a:rPr lang="pl-PL" altLang="pl-PL" dirty="0"/>
              <a:t>, </a:t>
            </a:r>
            <a:r>
              <a:rPr lang="pl-PL" altLang="pl-PL" dirty="0" err="1"/>
              <a:t>swallowing</a:t>
            </a:r>
            <a:r>
              <a:rPr lang="pl-PL" altLang="pl-PL" dirty="0"/>
              <a:t> </a:t>
            </a:r>
            <a:r>
              <a:rPr lang="pl-PL" altLang="pl-PL" dirty="0" err="1"/>
              <a:t>disorders</a:t>
            </a:r>
            <a:r>
              <a:rPr lang="pl-PL" altLang="pl-PL" dirty="0"/>
              <a:t>, </a:t>
            </a:r>
            <a:r>
              <a:rPr lang="pl-PL" altLang="pl-PL" dirty="0" err="1"/>
              <a:t>excessive</a:t>
            </a:r>
            <a:r>
              <a:rPr lang="pl-PL" altLang="pl-PL" dirty="0"/>
              <a:t> </a:t>
            </a:r>
            <a:r>
              <a:rPr lang="pl-PL" altLang="pl-PL" dirty="0" err="1"/>
              <a:t>salivation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651838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49215-8620-8112-062C-1F3012C16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B0F3057-90CC-7879-ABA9-85AA3891D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E.M. ur. 1983 (23 lata)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4EBA836-2810-F75B-93E1-4DFF9AEBE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dirty="0"/>
              <a:t>20 </a:t>
            </a:r>
            <a:r>
              <a:rPr lang="pl-PL" altLang="pl-PL" dirty="0" err="1"/>
              <a:t>years</a:t>
            </a:r>
            <a:r>
              <a:rPr lang="pl-PL" altLang="pl-PL" dirty="0"/>
              <a:t> – </a:t>
            </a:r>
            <a:r>
              <a:rPr lang="pl-PL" altLang="pl-PL" dirty="0" err="1"/>
              <a:t>intestinal</a:t>
            </a:r>
            <a:r>
              <a:rPr lang="pl-PL" altLang="pl-PL" dirty="0"/>
              <a:t> </a:t>
            </a:r>
            <a:r>
              <a:rPr lang="pl-PL" altLang="pl-PL" dirty="0" err="1"/>
              <a:t>peristalsis</a:t>
            </a:r>
            <a:r>
              <a:rPr lang="pl-PL" altLang="pl-PL" dirty="0"/>
              <a:t> </a:t>
            </a:r>
            <a:r>
              <a:rPr lang="pl-PL" altLang="pl-PL" dirty="0" err="1"/>
              <a:t>disorders</a:t>
            </a:r>
            <a:r>
              <a:rPr lang="pl-PL" altLang="pl-PL" dirty="0"/>
              <a:t>, </a:t>
            </a:r>
            <a:r>
              <a:rPr lang="pl-PL" altLang="pl-PL" dirty="0" err="1"/>
              <a:t>constipation</a:t>
            </a:r>
            <a:r>
              <a:rPr lang="pl-PL" altLang="pl-PL" dirty="0"/>
              <a:t>, </a:t>
            </a:r>
            <a:r>
              <a:rPr lang="pl-PL" altLang="pl-PL" dirty="0" err="1"/>
              <a:t>difficulties</a:t>
            </a:r>
            <a:r>
              <a:rPr lang="pl-PL" altLang="pl-PL" dirty="0"/>
              <a:t> in </a:t>
            </a:r>
            <a:r>
              <a:rPr lang="pl-PL" altLang="pl-PL" dirty="0" err="1"/>
              <a:t>eating</a:t>
            </a:r>
            <a:r>
              <a:rPr lang="pl-PL" altLang="pl-PL" dirty="0"/>
              <a:t>, </a:t>
            </a:r>
            <a:r>
              <a:rPr lang="pl-PL" altLang="pl-PL" dirty="0" err="1">
                <a:solidFill>
                  <a:srgbClr val="FF0000"/>
                </a:solidFill>
              </a:rPr>
              <a:t>increasing</a:t>
            </a:r>
            <a:r>
              <a:rPr lang="pl-PL" altLang="pl-PL" dirty="0">
                <a:solidFill>
                  <a:srgbClr val="FF0000"/>
                </a:solidFill>
              </a:rPr>
              <a:t> </a:t>
            </a:r>
            <a:r>
              <a:rPr lang="pl-PL" altLang="pl-PL" dirty="0" err="1">
                <a:solidFill>
                  <a:srgbClr val="FF0000"/>
                </a:solidFill>
              </a:rPr>
              <a:t>cachexia</a:t>
            </a:r>
            <a:endParaRPr lang="pl-PL" altLang="pl-PL" dirty="0">
              <a:solidFill>
                <a:srgbClr val="FF0000"/>
              </a:solidFill>
            </a:endParaRPr>
          </a:p>
          <a:p>
            <a:endParaRPr lang="pl-PL" altLang="pl-PL" dirty="0"/>
          </a:p>
          <a:p>
            <a:r>
              <a:rPr lang="pl-PL" altLang="pl-PL" b="1" dirty="0">
                <a:solidFill>
                  <a:srgbClr val="FF0000"/>
                </a:solidFill>
              </a:rPr>
              <a:t>DIURNAL FLUCTUATION</a:t>
            </a:r>
          </a:p>
        </p:txBody>
      </p:sp>
    </p:spTree>
    <p:extLst>
      <p:ext uri="{BB962C8B-B14F-4D97-AF65-F5344CB8AC3E}">
        <p14:creationId xmlns:p14="http://schemas.microsoft.com/office/powerpoint/2010/main" val="3027880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E0B61-87DC-C7C6-4567-C32DC1FE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67D00DD-AB90-34D2-7B17-573C8C565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E.M. ur. 1983 (23 lata)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F34E6AE-64B2-BC90-5BCF-CFE42AB8E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dirty="0"/>
              <a:t>MRI BRAIN – </a:t>
            </a:r>
            <a:r>
              <a:rPr lang="pl-PL" altLang="pl-PL" dirty="0" err="1"/>
              <a:t>normal</a:t>
            </a:r>
            <a:endParaRPr lang="pl-PL" altLang="pl-PL" dirty="0"/>
          </a:p>
          <a:p>
            <a:r>
              <a:rPr lang="pl-PL" altLang="pl-PL" dirty="0"/>
              <a:t>AMINO ACIDS, ORGANIC ACIDS, LACTATE - </a:t>
            </a:r>
            <a:r>
              <a:rPr lang="pl-PL" altLang="pl-PL" dirty="0" err="1"/>
              <a:t>normal</a:t>
            </a:r>
            <a:endParaRPr lang="pl-PL" altLang="pl-PL" dirty="0"/>
          </a:p>
          <a:p>
            <a:r>
              <a:rPr lang="pl-PL" altLang="pl-PL" dirty="0"/>
              <a:t>EMG - </a:t>
            </a:r>
            <a:r>
              <a:rPr lang="pl-PL" altLang="pl-PL" dirty="0" err="1"/>
              <a:t>normal</a:t>
            </a:r>
            <a:endParaRPr lang="pl-PL" altLang="pl-PL" dirty="0"/>
          </a:p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829449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3EF36-1E95-5274-4D9B-16285559F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5264C53-3D7B-ADA1-C675-0830D2C42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E.M. ur. 1983 (23 lata)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1E9BDD4-6E22-DFBA-29C0-EE982FF29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altLang="pl-PL" dirty="0"/>
              <a:t>21 </a:t>
            </a:r>
            <a:r>
              <a:rPr lang="pl-PL" altLang="pl-PL" dirty="0" err="1"/>
              <a:t>yrs</a:t>
            </a:r>
            <a:r>
              <a:rPr lang="pl-PL" altLang="pl-PL" dirty="0"/>
              <a:t> –   First </a:t>
            </a:r>
            <a:r>
              <a:rPr lang="pl-PL" altLang="pl-PL" dirty="0" err="1"/>
              <a:t>visit</a:t>
            </a:r>
            <a:endParaRPr lang="pl-PL" altLang="pl-PL" dirty="0"/>
          </a:p>
          <a:p>
            <a:r>
              <a:rPr lang="pl-PL" altLang="pl-PL" dirty="0" err="1"/>
              <a:t>cachexia</a:t>
            </a:r>
            <a:r>
              <a:rPr lang="pl-PL" altLang="pl-PL" dirty="0"/>
              <a:t>, permanent </a:t>
            </a:r>
            <a:r>
              <a:rPr lang="pl-PL" altLang="pl-PL" dirty="0" err="1"/>
              <a:t>contractures</a:t>
            </a:r>
            <a:r>
              <a:rPr lang="pl-PL" altLang="pl-PL" dirty="0"/>
              <a:t> in the </a:t>
            </a:r>
            <a:r>
              <a:rPr lang="pl-PL" altLang="pl-PL" dirty="0" err="1"/>
              <a:t>feet</a:t>
            </a:r>
            <a:r>
              <a:rPr lang="pl-PL" altLang="pl-PL" dirty="0"/>
              <a:t>, </a:t>
            </a:r>
          </a:p>
          <a:p>
            <a:endParaRPr lang="pl-PL" altLang="pl-PL" dirty="0"/>
          </a:p>
          <a:p>
            <a:r>
              <a:rPr lang="en-GB" dirty="0"/>
              <a:t>swallowing disorders, salivation</a:t>
            </a:r>
            <a:endParaRPr lang="pl-PL" altLang="pl-PL" dirty="0"/>
          </a:p>
          <a:p>
            <a:r>
              <a:rPr lang="pl-PL" altLang="pl-PL" dirty="0" err="1"/>
              <a:t>dysarthric</a:t>
            </a:r>
            <a:r>
              <a:rPr lang="pl-PL" altLang="pl-PL" dirty="0"/>
              <a:t> speech, </a:t>
            </a:r>
            <a:r>
              <a:rPr lang="pl-PL" altLang="pl-PL" dirty="0" err="1"/>
              <a:t>temporary</a:t>
            </a:r>
            <a:r>
              <a:rPr lang="pl-PL" altLang="pl-PL" dirty="0"/>
              <a:t> </a:t>
            </a:r>
            <a:r>
              <a:rPr lang="pl-PL" altLang="pl-PL" dirty="0" err="1"/>
              <a:t>breathing</a:t>
            </a:r>
            <a:r>
              <a:rPr lang="pl-PL" altLang="pl-PL" dirty="0"/>
              <a:t> </a:t>
            </a:r>
            <a:r>
              <a:rPr lang="pl-PL" altLang="pl-PL" dirty="0" err="1"/>
              <a:t>difficulties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131282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122DB-3B6D-70B5-5255-6D539E1AA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A102ADF-FE33-F8C6-BC2A-3EC036FA2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E.M. ur. 1983 (23 lata)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716B8B6-E66D-3211-E564-38E1D5128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pl-PL" altLang="pl-PL" dirty="0"/>
          </a:p>
          <a:p>
            <a:pPr>
              <a:lnSpc>
                <a:spcPct val="90000"/>
              </a:lnSpc>
            </a:pPr>
            <a:r>
              <a:rPr lang="pl-PL" altLang="pl-PL" dirty="0" err="1"/>
              <a:t>muscle</a:t>
            </a:r>
            <a:r>
              <a:rPr lang="pl-PL" altLang="pl-PL" dirty="0"/>
              <a:t> </a:t>
            </a:r>
            <a:r>
              <a:rPr lang="pl-PL" altLang="pl-PL" dirty="0" err="1"/>
              <a:t>stiffness</a:t>
            </a:r>
            <a:r>
              <a:rPr lang="pl-PL" altLang="pl-PL" dirty="0"/>
              <a:t>, </a:t>
            </a:r>
            <a:r>
              <a:rPr lang="pl-PL" altLang="pl-PL" dirty="0" err="1"/>
              <a:t>cogwheel</a:t>
            </a:r>
            <a:r>
              <a:rPr lang="pl-PL" altLang="pl-PL" dirty="0"/>
              <a:t>, </a:t>
            </a:r>
            <a:r>
              <a:rPr lang="pl-PL" altLang="pl-PL" dirty="0" err="1"/>
              <a:t>tremors</a:t>
            </a:r>
            <a:r>
              <a:rPr lang="pl-PL" altLang="pl-PL" dirty="0"/>
              <a:t>, </a:t>
            </a:r>
            <a:r>
              <a:rPr lang="pl-PL" altLang="pl-PL" dirty="0" err="1"/>
              <a:t>muscle</a:t>
            </a:r>
            <a:r>
              <a:rPr lang="pl-PL" altLang="pl-PL" dirty="0"/>
              <a:t> </a:t>
            </a:r>
            <a:r>
              <a:rPr lang="pl-PL" altLang="pl-PL" dirty="0" err="1"/>
              <a:t>jerks</a:t>
            </a:r>
            <a:endParaRPr lang="pl-PL" altLang="pl-PL" dirty="0"/>
          </a:p>
          <a:p>
            <a:pPr>
              <a:lnSpc>
                <a:spcPct val="90000"/>
              </a:lnSpc>
            </a:pPr>
            <a:r>
              <a:rPr lang="en-GB" dirty="0"/>
              <a:t>lack of deep reflexes</a:t>
            </a:r>
            <a:endParaRPr lang="pl-PL" altLang="pl-PL" dirty="0"/>
          </a:p>
          <a:p>
            <a:pPr marL="0" indent="0">
              <a:lnSpc>
                <a:spcPct val="90000"/>
              </a:lnSpc>
              <a:buNone/>
            </a:pPr>
            <a:endParaRPr lang="pl-PL" altLang="pl-PL" dirty="0"/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dirty="0"/>
              <a:t>	</a:t>
            </a:r>
            <a:r>
              <a:rPr lang="pl-PL" altLang="pl-PL" b="1" dirty="0">
                <a:solidFill>
                  <a:srgbClr val="FF0000"/>
                </a:solidFill>
              </a:rPr>
              <a:t>EXTRAPYRAMIDAL SYNDROM</a:t>
            </a:r>
          </a:p>
        </p:txBody>
      </p:sp>
    </p:spTree>
    <p:extLst>
      <p:ext uri="{BB962C8B-B14F-4D97-AF65-F5344CB8AC3E}">
        <p14:creationId xmlns:p14="http://schemas.microsoft.com/office/powerpoint/2010/main" val="339345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350959"/>
            <a:ext cx="789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>
                <a:solidFill>
                  <a:srgbClr val="FF0000"/>
                </a:solidFill>
              </a:rPr>
              <a:t>Biochemical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findings</a:t>
            </a:r>
            <a:r>
              <a:rPr lang="pl-PL" sz="2000" b="1" dirty="0">
                <a:solidFill>
                  <a:srgbClr val="FF0000"/>
                </a:solidFill>
              </a:rPr>
              <a:t> for the </a:t>
            </a:r>
            <a:r>
              <a:rPr lang="pl-PL" sz="2000" b="1" dirty="0" err="1">
                <a:solidFill>
                  <a:srgbClr val="FF0000"/>
                </a:solidFill>
              </a:rPr>
              <a:t>patient</a:t>
            </a:r>
            <a:r>
              <a:rPr lang="pl-PL" sz="2000" b="1" dirty="0">
                <a:solidFill>
                  <a:srgbClr val="FF0000"/>
                </a:solidFill>
              </a:rPr>
              <a:t> with GTPCH </a:t>
            </a:r>
            <a:r>
              <a:rPr lang="pl-PL" sz="2000" b="1" dirty="0" err="1">
                <a:solidFill>
                  <a:srgbClr val="FF0000"/>
                </a:solidFill>
              </a:rPr>
              <a:t>deficiency</a:t>
            </a:r>
            <a:r>
              <a:rPr lang="pl-PL" sz="2000" b="1" dirty="0">
                <a:solidFill>
                  <a:srgbClr val="FF0000"/>
                </a:solidFill>
              </a:rPr>
              <a:t> (AD)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39700246"/>
              </p:ext>
            </p:extLst>
          </p:nvPr>
        </p:nvGraphicFramePr>
        <p:xfrm>
          <a:off x="323528" y="1196752"/>
          <a:ext cx="7992888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Before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treatment</a:t>
                      </a:r>
                      <a:r>
                        <a:rPr lang="pl-PL" dirty="0"/>
                        <a:t> (17 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Reference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err="1"/>
                        <a:t>range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/>
                        <a:t>BA </a:t>
                      </a:r>
                      <a:r>
                        <a:rPr lang="pl-PL" b="1" dirty="0" err="1"/>
                        <a:t>metabolites</a:t>
                      </a:r>
                      <a:endParaRPr lang="pl-PL" b="1" dirty="0"/>
                    </a:p>
                    <a:p>
                      <a:pPr algn="l"/>
                      <a:r>
                        <a:rPr lang="pl-PL" dirty="0"/>
                        <a:t>HVA </a:t>
                      </a:r>
                      <a:r>
                        <a:rPr lang="pl-PL" sz="1400" dirty="0"/>
                        <a:t>[</a:t>
                      </a:r>
                      <a:r>
                        <a:rPr lang="pl-PL" sz="1400" dirty="0" err="1"/>
                        <a:t>nmol</a:t>
                      </a:r>
                      <a:r>
                        <a:rPr lang="pl-PL" sz="1400" dirty="0"/>
                        <a:t>/L] (CSF)</a:t>
                      </a:r>
                      <a:endParaRPr lang="en-US" sz="1400" dirty="0"/>
                    </a:p>
                    <a:p>
                      <a:pPr algn="l"/>
                      <a:r>
                        <a:rPr lang="pl-PL" dirty="0"/>
                        <a:t>5-HIAA</a:t>
                      </a:r>
                      <a:r>
                        <a:rPr lang="pl-PL" baseline="0" dirty="0"/>
                        <a:t> </a:t>
                      </a:r>
                      <a:r>
                        <a:rPr lang="pl-PL" sz="1400" baseline="0" dirty="0"/>
                        <a:t>[</a:t>
                      </a:r>
                      <a:r>
                        <a:rPr lang="pl-PL" sz="1400" baseline="0" dirty="0" err="1"/>
                        <a:t>nmol</a:t>
                      </a:r>
                      <a:r>
                        <a:rPr lang="pl-PL" sz="1400" baseline="0" dirty="0"/>
                        <a:t>/L](CSF)</a:t>
                      </a:r>
                      <a:endParaRPr lang="en-US" sz="1400" dirty="0"/>
                    </a:p>
                    <a:p>
                      <a:pPr algn="l"/>
                      <a:r>
                        <a:rPr lang="pl-PL" dirty="0"/>
                        <a:t>3-OMD</a:t>
                      </a:r>
                      <a:r>
                        <a:rPr lang="pl-PL" baseline="0" dirty="0"/>
                        <a:t> </a:t>
                      </a:r>
                      <a:r>
                        <a:rPr lang="pl-PL" sz="1400" baseline="0" dirty="0"/>
                        <a:t>[</a:t>
                      </a:r>
                      <a:r>
                        <a:rPr lang="pl-PL" sz="1400" baseline="0" dirty="0" err="1"/>
                        <a:t>nmol</a:t>
                      </a:r>
                      <a:r>
                        <a:rPr lang="pl-PL" sz="1400" baseline="0" dirty="0"/>
                        <a:t>/L] (CSF)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32</a:t>
                      </a:r>
                    </a:p>
                    <a:p>
                      <a:pPr algn="ctr"/>
                      <a:r>
                        <a:rPr lang="pl-PL" dirty="0"/>
                        <a:t>12</a:t>
                      </a:r>
                    </a:p>
                    <a:p>
                      <a:pPr algn="ctr"/>
                      <a:r>
                        <a:rPr lang="pl-PL" dirty="0" err="1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r>
                        <a:rPr lang="pl-PL" dirty="0"/>
                        <a:t>100 – 600</a:t>
                      </a:r>
                    </a:p>
                    <a:p>
                      <a:r>
                        <a:rPr lang="pl-PL" dirty="0"/>
                        <a:t>50 – 400</a:t>
                      </a:r>
                    </a:p>
                    <a:p>
                      <a:r>
                        <a:rPr lang="pl-PL" dirty="0"/>
                        <a:t>&lt; 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Pterins</a:t>
                      </a: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(*)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Bio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kumimoji="0" lang="pl-PL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nmol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/L] (CSF)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Neo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kumimoji="0" lang="pl-PL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nmol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/L] (CSF)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BH</a:t>
                      </a:r>
                      <a:r>
                        <a:rPr kumimoji="0" lang="pl-PL" sz="16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kumimoji="0" lang="pl-PL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nmol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/L] (CSF)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Sepiapterin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3,2</a:t>
                      </a:r>
                    </a:p>
                    <a:p>
                      <a:pPr algn="ctr"/>
                      <a:r>
                        <a:rPr lang="pl-PL" dirty="0"/>
                        <a:t>0,5</a:t>
                      </a:r>
                    </a:p>
                    <a:p>
                      <a:pPr algn="ctr"/>
                      <a:r>
                        <a:rPr lang="pl-PL" dirty="0"/>
                        <a:t>not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err="1"/>
                        <a:t>analysis</a:t>
                      </a:r>
                      <a:endParaRPr lang="pl-PL" baseline="0" dirty="0"/>
                    </a:p>
                    <a:p>
                      <a:pPr algn="ctr"/>
                      <a:r>
                        <a:rPr lang="pl-PL" baseline="0" dirty="0"/>
                        <a:t>not </a:t>
                      </a:r>
                      <a:r>
                        <a:rPr lang="pl-PL" baseline="0" dirty="0" err="1"/>
                        <a:t>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r>
                        <a:rPr lang="pl-PL" dirty="0"/>
                        <a:t>11 – 41</a:t>
                      </a:r>
                    </a:p>
                    <a:p>
                      <a:r>
                        <a:rPr lang="pl-PL" dirty="0"/>
                        <a:t>4,1</a:t>
                      </a:r>
                      <a:r>
                        <a:rPr lang="pl-PL" baseline="0" dirty="0"/>
                        <a:t> – 35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Prolactine</a:t>
                      </a:r>
                      <a:r>
                        <a:rPr lang="pl-PL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2,7 – 19,7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Phenylalanine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loading</a:t>
                      </a:r>
                      <a:r>
                        <a:rPr lang="pl-PL" baseline="0" dirty="0"/>
                        <a:t> test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ABNORMAL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Response</a:t>
                      </a:r>
                      <a:r>
                        <a:rPr lang="pl-PL" dirty="0"/>
                        <a:t> to l-</a:t>
                      </a:r>
                      <a:r>
                        <a:rPr lang="pl-PL" dirty="0" err="1"/>
                        <a:t>dopa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treatment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noProof="0" dirty="0">
                          <a:solidFill>
                            <a:srgbClr val="FF0000"/>
                          </a:solidFill>
                        </a:rPr>
                        <a:t>Excellent</a:t>
                      </a:r>
                    </a:p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332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87016" y="836712"/>
            <a:ext cx="8856984" cy="449768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pl-PL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pl-PL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GTPCH </a:t>
            </a:r>
            <a:r>
              <a:rPr lang="pl-PL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deficiency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presents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with:</a:t>
            </a:r>
          </a:p>
          <a:p>
            <a:pPr marL="45720" indent="0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abnormal concentration of biogenic amine metabolites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in CSF</a:t>
            </a:r>
          </a:p>
          <a:p>
            <a:pPr marL="45720" indent="0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abnormal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profil of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pterin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in CSF</a:t>
            </a:r>
          </a:p>
          <a:p>
            <a:pPr marL="45720" indent="0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low concentration of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neopterin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biopterin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" indent="0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abnormal phenylalanine loading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test  </a:t>
            </a:r>
          </a:p>
          <a:p>
            <a:pPr marL="45720" indent="0">
              <a:buNone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GTPCH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deficiency occurs in two forms: autosomal recessive and autosomal dominate</a:t>
            </a:r>
          </a:p>
          <a:p>
            <a:pPr marL="45720" indent="0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GTPCH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deficiency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presents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with HPA (AR) and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HPA (AD)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7"/>
          <p:cNvSpPr>
            <a:spLocks noChangeArrowheads="1"/>
          </p:cNvSpPr>
          <p:nvPr/>
        </p:nvSpPr>
        <p:spPr bwMode="auto">
          <a:xfrm>
            <a:off x="179512" y="545099"/>
            <a:ext cx="864096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Inherited PTPS deficiency is a heterogeneous disease </a:t>
            </a:r>
            <a:endParaRPr lang="pl-PL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different phenotypes </a:t>
            </a:r>
            <a:endParaRPr lang="pl-PL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leading to BH4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depletion. </a:t>
            </a:r>
            <a:endParaRPr lang="pl-PL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 startAt="2"/>
            </a:pP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 startAt="2"/>
            </a:pP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 startAt="2"/>
            </a:pP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severe form of PTPS deficiency 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causes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HPA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monoamine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neurotransmitter deficiency, whereas the mild form gives rise to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HPA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only.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244743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476672"/>
            <a:ext cx="90364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CATECHOLAMINES AND SEROTONIN ARE RELATED TO 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CENTRAL AND AUTONOMOUS VEGETATIVE NERVOUS SYSTEM FUNCTION HAVING A DIVERSE RANGE OF ACTION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CATECHOLAMINES</a:t>
            </a:r>
            <a:r>
              <a:rPr lang="pl-P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dopamine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norepinephrine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24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epinephrine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pl-PL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the central nervous system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they provide control of psychomotor function, being involved in the regulation of motor coordination and processing of sensory input. 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Peripherally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involve the regulation of vascular tone and blood flow. 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SEROTONIN: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Centrally,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serotonin provides control of emotional stability, memory, appetite, mood, sleep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eripherally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thermoregulation. </a:t>
            </a:r>
          </a:p>
        </p:txBody>
      </p:sp>
    </p:spTree>
    <p:extLst>
      <p:ext uri="{BB962C8B-B14F-4D97-AF65-F5344CB8AC3E}">
        <p14:creationId xmlns:p14="http://schemas.microsoft.com/office/powerpoint/2010/main" val="1119874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22248-7DDB-80AD-018E-225517AD7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36CC2E9-1EE1-6685-A4BF-BE0FF690B44E}"/>
              </a:ext>
            </a:extLst>
          </p:cNvPr>
          <p:cNvSpPr txBox="1"/>
          <p:nvPr/>
        </p:nvSpPr>
        <p:spPr>
          <a:xfrm>
            <a:off x="179512" y="350959"/>
            <a:ext cx="7255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>
                <a:solidFill>
                  <a:srgbClr val="FF0000"/>
                </a:solidFill>
              </a:rPr>
              <a:t>Biochemical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findings</a:t>
            </a:r>
            <a:r>
              <a:rPr lang="pl-PL" sz="2000" b="1" dirty="0">
                <a:solidFill>
                  <a:srgbClr val="FF0000"/>
                </a:solidFill>
              </a:rPr>
              <a:t> for the </a:t>
            </a:r>
            <a:r>
              <a:rPr lang="pl-PL" sz="2000" b="1" dirty="0" err="1">
                <a:solidFill>
                  <a:srgbClr val="FF0000"/>
                </a:solidFill>
              </a:rPr>
              <a:t>patient</a:t>
            </a:r>
            <a:r>
              <a:rPr lang="pl-PL" sz="2000" b="1" dirty="0">
                <a:solidFill>
                  <a:srgbClr val="FF0000"/>
                </a:solidFill>
              </a:rPr>
              <a:t> with PTPS </a:t>
            </a:r>
            <a:r>
              <a:rPr lang="pl-PL" sz="2000" b="1" dirty="0" err="1">
                <a:solidFill>
                  <a:srgbClr val="FF0000"/>
                </a:solidFill>
              </a:rPr>
              <a:t>deficiency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18DE4259-BC87-B6D6-455D-7D4FAC624A7D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23528" y="1196752"/>
          <a:ext cx="7992888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Before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treatment</a:t>
                      </a:r>
                      <a:r>
                        <a:rPr lang="pl-PL" dirty="0"/>
                        <a:t> (1</a:t>
                      </a:r>
                      <a:r>
                        <a:rPr lang="pl-PL" baseline="0" dirty="0"/>
                        <a:t> m</a:t>
                      </a:r>
                      <a:r>
                        <a:rPr lang="pl-PL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Reference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err="1"/>
                        <a:t>range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/>
                        <a:t>BA </a:t>
                      </a:r>
                      <a:r>
                        <a:rPr lang="pl-PL" b="1" dirty="0" err="1"/>
                        <a:t>metabolites</a:t>
                      </a:r>
                      <a:endParaRPr lang="pl-PL" b="1" dirty="0"/>
                    </a:p>
                    <a:p>
                      <a:pPr algn="l"/>
                      <a:r>
                        <a:rPr lang="pl-PL" dirty="0"/>
                        <a:t>HVA </a:t>
                      </a:r>
                      <a:r>
                        <a:rPr lang="pl-PL" sz="1400" dirty="0"/>
                        <a:t>[</a:t>
                      </a:r>
                      <a:r>
                        <a:rPr lang="pl-PL" sz="1400" dirty="0" err="1"/>
                        <a:t>nmol</a:t>
                      </a:r>
                      <a:r>
                        <a:rPr lang="pl-PL" sz="1400" dirty="0"/>
                        <a:t>/L] (CSF)</a:t>
                      </a:r>
                      <a:endParaRPr lang="en-US" sz="1400" dirty="0"/>
                    </a:p>
                    <a:p>
                      <a:pPr algn="l"/>
                      <a:r>
                        <a:rPr lang="pl-PL" dirty="0"/>
                        <a:t>5-HIAA</a:t>
                      </a:r>
                      <a:r>
                        <a:rPr lang="pl-PL" baseline="0" dirty="0"/>
                        <a:t> </a:t>
                      </a:r>
                      <a:r>
                        <a:rPr lang="pl-PL" sz="1400" baseline="0" dirty="0"/>
                        <a:t>[</a:t>
                      </a:r>
                      <a:r>
                        <a:rPr lang="pl-PL" sz="1400" baseline="0" dirty="0" err="1"/>
                        <a:t>nmol</a:t>
                      </a:r>
                      <a:r>
                        <a:rPr lang="pl-PL" sz="1400" baseline="0" dirty="0"/>
                        <a:t>/L](CSF)</a:t>
                      </a:r>
                      <a:endParaRPr lang="en-US" sz="1400" dirty="0"/>
                    </a:p>
                    <a:p>
                      <a:pPr algn="l"/>
                      <a:r>
                        <a:rPr lang="pl-PL" dirty="0"/>
                        <a:t>3-OMD</a:t>
                      </a:r>
                      <a:r>
                        <a:rPr lang="pl-PL" baseline="0" dirty="0"/>
                        <a:t> </a:t>
                      </a:r>
                      <a:r>
                        <a:rPr lang="pl-PL" sz="1400" baseline="0" dirty="0"/>
                        <a:t>[</a:t>
                      </a:r>
                      <a:r>
                        <a:rPr lang="pl-PL" sz="1400" baseline="0" dirty="0" err="1"/>
                        <a:t>nmol</a:t>
                      </a:r>
                      <a:r>
                        <a:rPr lang="pl-PL" sz="1400" baseline="0" dirty="0"/>
                        <a:t>/L] (CSF)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21</a:t>
                      </a:r>
                    </a:p>
                    <a:p>
                      <a:pPr algn="ctr"/>
                      <a:r>
                        <a:rPr lang="pl-PL" dirty="0"/>
                        <a:t>4</a:t>
                      </a:r>
                    </a:p>
                    <a:p>
                      <a:pPr algn="ctr"/>
                      <a:r>
                        <a:rPr lang="pl-PL" dirty="0" err="1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r>
                        <a:rPr lang="pl-PL" dirty="0"/>
                        <a:t>100 – 600</a:t>
                      </a:r>
                    </a:p>
                    <a:p>
                      <a:r>
                        <a:rPr lang="pl-PL" dirty="0"/>
                        <a:t>50 – 400</a:t>
                      </a:r>
                    </a:p>
                    <a:p>
                      <a:r>
                        <a:rPr lang="pl-PL" dirty="0"/>
                        <a:t>&lt; 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Pterins</a:t>
                      </a: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(*)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Bio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kumimoji="0" lang="pl-PL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nmol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/L] (CSF)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Neo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kumimoji="0" lang="pl-PL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nmol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/L] (CSF)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BH</a:t>
                      </a:r>
                      <a:r>
                        <a:rPr kumimoji="0" lang="pl-PL" sz="16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kumimoji="0" lang="pl-PL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nmol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/L] (CSF)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Sepiapterin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14,7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rgbClr val="00B050"/>
                          </a:solidFill>
                        </a:rPr>
                        <a:t>87</a:t>
                      </a:r>
                    </a:p>
                    <a:p>
                      <a:pPr algn="ctr"/>
                      <a:r>
                        <a:rPr lang="pl-PL" dirty="0"/>
                        <a:t>not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err="1"/>
                        <a:t>analysis</a:t>
                      </a:r>
                      <a:endParaRPr lang="pl-PL" baseline="0" dirty="0"/>
                    </a:p>
                    <a:p>
                      <a:pPr algn="ctr"/>
                      <a:r>
                        <a:rPr lang="pl-PL" baseline="0" dirty="0"/>
                        <a:t>not </a:t>
                      </a:r>
                      <a:r>
                        <a:rPr lang="pl-PL" baseline="0" dirty="0" err="1"/>
                        <a:t>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r>
                        <a:rPr lang="pl-PL" dirty="0"/>
                        <a:t>11 – 41</a:t>
                      </a:r>
                    </a:p>
                    <a:p>
                      <a:r>
                        <a:rPr lang="pl-PL" dirty="0"/>
                        <a:t>4,1</a:t>
                      </a:r>
                      <a:r>
                        <a:rPr lang="pl-PL" baseline="0" dirty="0"/>
                        <a:t> – 35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Prolactine</a:t>
                      </a:r>
                      <a:r>
                        <a:rPr lang="pl-PL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n.a</a:t>
                      </a:r>
                      <a:r>
                        <a:rPr lang="pl-PL" dirty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2,7 – 19,7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Phenylalanine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loading</a:t>
                      </a:r>
                      <a:r>
                        <a:rPr lang="pl-PL" baseline="0" dirty="0"/>
                        <a:t> test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b="1" dirty="0" err="1">
                          <a:solidFill>
                            <a:srgbClr val="FF0000"/>
                          </a:solidFill>
                        </a:rPr>
                        <a:t>n.a</a:t>
                      </a:r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Response</a:t>
                      </a:r>
                      <a:r>
                        <a:rPr lang="pl-PL" dirty="0"/>
                        <a:t> to l-</a:t>
                      </a:r>
                      <a:r>
                        <a:rPr lang="pl-PL" dirty="0" err="1"/>
                        <a:t>dopa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treatment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b="1" noProof="0" dirty="0" err="1">
                          <a:solidFill>
                            <a:srgbClr val="FF0000"/>
                          </a:solidFill>
                        </a:rPr>
                        <a:t>good</a:t>
                      </a:r>
                      <a:endParaRPr lang="en-US" b="1" noProof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2F6713AE-D3EA-5415-694F-D5CBCFA746FF}"/>
              </a:ext>
            </a:extLst>
          </p:cNvPr>
          <p:cNvSpPr txBox="1"/>
          <p:nvPr/>
        </p:nvSpPr>
        <p:spPr>
          <a:xfrm>
            <a:off x="453575" y="5980638"/>
            <a:ext cx="213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n.a</a:t>
            </a:r>
            <a:r>
              <a:rPr lang="pl-PL" dirty="0"/>
              <a:t>. – not </a:t>
            </a:r>
            <a:r>
              <a:rPr lang="pl-PL" dirty="0" err="1"/>
              <a:t>analysed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01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12800" y="762000"/>
            <a:ext cx="687656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Girl was </a:t>
            </a:r>
            <a:r>
              <a:rPr lang="pl-PL" dirty="0" err="1"/>
              <a:t>born</a:t>
            </a:r>
            <a:r>
              <a:rPr lang="pl-PL" dirty="0"/>
              <a:t>  2010</a:t>
            </a:r>
          </a:p>
          <a:p>
            <a:endParaRPr lang="pl-PL" dirty="0"/>
          </a:p>
          <a:p>
            <a:r>
              <a:rPr lang="pl-PL" dirty="0" err="1"/>
              <a:t>Families</a:t>
            </a:r>
            <a:r>
              <a:rPr lang="pl-PL" dirty="0"/>
              <a:t> </a:t>
            </a:r>
            <a:r>
              <a:rPr lang="pl-PL" dirty="0" err="1"/>
              <a:t>history</a:t>
            </a:r>
            <a:r>
              <a:rPr lang="pl-PL" dirty="0"/>
              <a:t> – </a:t>
            </a:r>
          </a:p>
          <a:p>
            <a:endParaRPr lang="pl-PL" dirty="0"/>
          </a:p>
          <a:p>
            <a:r>
              <a:rPr lang="en-GB" dirty="0"/>
              <a:t>PARENTS, YOUNG, HEALTHY, UNRELATED</a:t>
            </a:r>
          </a:p>
          <a:p>
            <a:endParaRPr lang="pl-PL" dirty="0"/>
          </a:p>
          <a:p>
            <a:r>
              <a:rPr lang="pl-PL" dirty="0"/>
              <a:t>CIII </a:t>
            </a:r>
            <a:r>
              <a:rPr lang="pl-PL" dirty="0" err="1"/>
              <a:t>PIII</a:t>
            </a:r>
            <a:r>
              <a:rPr lang="pl-PL" dirty="0"/>
              <a:t> SN. 9/10 </a:t>
            </a:r>
            <a:r>
              <a:rPr lang="pl-PL" dirty="0" err="1"/>
              <a:t>p.Apgar</a:t>
            </a:r>
            <a:endParaRPr lang="pl-PL" dirty="0"/>
          </a:p>
          <a:p>
            <a:endParaRPr lang="pl-PL" dirty="0"/>
          </a:p>
          <a:p>
            <a:r>
              <a:rPr lang="en-GB" dirty="0"/>
              <a:t>INCREASED CONCENTRATION OF PHENYLALANINE IN THE NBS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5086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3CB2-6390-C8A4-8F5B-CD0A1A07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73F220-FDCA-63C9-B5F3-982DE3BCCF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712968" cy="4641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  <a:p>
            <a:pPr marL="45720" indent="0" algn="ctr">
              <a:buNone/>
            </a:pPr>
            <a:endParaRPr lang="pl-PL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PTPS </a:t>
            </a:r>
            <a:r>
              <a:rPr lang="pl-PL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deficiency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presents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with:</a:t>
            </a: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phenylalanine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plasma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abnormal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biogenic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amine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metabolites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CSF </a:t>
            </a: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abnormal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pterin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profile in CSF and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urine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 INCREASE OF NEOPTERIN IN CSF</a:t>
            </a: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reducing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zym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>
              <a:buFontTx/>
              <a:buChar char="-"/>
            </a:pPr>
            <a:endParaRPr lang="pl-PL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935088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pl-PL" dirty="0">
                <a:solidFill>
                  <a:schemeClr val="accent2">
                    <a:lumMod val="25000"/>
                  </a:schemeClr>
                </a:solidFill>
                <a:latin typeface="+mn-lt"/>
              </a:rPr>
            </a:br>
            <a:br>
              <a:rPr lang="pl-PL" dirty="0">
                <a:solidFill>
                  <a:schemeClr val="accent2">
                    <a:lumMod val="25000"/>
                  </a:schemeClr>
                </a:solidFill>
                <a:latin typeface="+mn-lt"/>
              </a:rPr>
            </a:br>
            <a:r>
              <a:rPr lang="pl-PL" altLang="pl-PL" sz="4000" dirty="0">
                <a:latin typeface="+mn-lt"/>
              </a:rPr>
              <a:t>DIHYDROPTERINE REDUCTASE - </a:t>
            </a:r>
            <a:r>
              <a:rPr lang="en-GB" sz="2800" dirty="0"/>
              <a:t>KEY ROLE IN BH4 SYNTHESIS</a:t>
            </a:r>
            <a:br>
              <a:rPr lang="pl-PL" altLang="pl-PL" sz="4000" dirty="0"/>
            </a:br>
            <a:endParaRPr lang="pl-PL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50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F75B4-5DC2-2D60-1721-3D746C909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5830268-45B6-F6BE-1AAE-6A416D07DC12}"/>
              </a:ext>
            </a:extLst>
          </p:cNvPr>
          <p:cNvSpPr txBox="1"/>
          <p:nvPr/>
        </p:nvSpPr>
        <p:spPr>
          <a:xfrm>
            <a:off x="251520" y="692696"/>
            <a:ext cx="8446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B050"/>
                </a:solidFill>
              </a:rPr>
              <a:t>DHPR DEFICIENCY IS, IN GENERAL, A SEVERE DISORDER </a:t>
            </a:r>
          </a:p>
          <a:p>
            <a:pPr algn="ctr"/>
            <a:r>
              <a:rPr lang="pl-PL" sz="2000" b="1" dirty="0">
                <a:solidFill>
                  <a:srgbClr val="00B050"/>
                </a:solidFill>
              </a:rPr>
              <a:t>LEADING TO HPA </a:t>
            </a:r>
          </a:p>
          <a:p>
            <a:pPr algn="ctr"/>
            <a:r>
              <a:rPr lang="pl-PL" sz="2000" b="1" dirty="0">
                <a:solidFill>
                  <a:srgbClr val="00B050"/>
                </a:solidFill>
              </a:rPr>
              <a:t>AND LOW LEVELS OF HVA AND 5-HIAA IN CSF.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AB8BA24-8896-271C-DD23-963A7F959744}"/>
              </a:ext>
            </a:extLst>
          </p:cNvPr>
          <p:cNvSpPr txBox="1"/>
          <p:nvPr/>
        </p:nvSpPr>
        <p:spPr>
          <a:xfrm>
            <a:off x="251520" y="242088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ELEVATED LEVELS OF TOTAL BIOPTERIN IN CSF AND URINE IS OBSERVED</a:t>
            </a:r>
            <a:endParaRPr lang="en-US" sz="2000" b="1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1E9391A-A6EE-D8A0-2FFC-5695BF28CC05}"/>
              </a:ext>
            </a:extLst>
          </p:cNvPr>
          <p:cNvSpPr txBox="1"/>
          <p:nvPr/>
        </p:nvSpPr>
        <p:spPr>
          <a:xfrm>
            <a:off x="395535" y="3933056"/>
            <a:ext cx="8302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B050"/>
                </a:solidFill>
              </a:rPr>
              <a:t>A SECONDARY DEFICIT OF 5-METHYLTETRAHYDROFOLATE (MTHF) </a:t>
            </a:r>
          </a:p>
          <a:p>
            <a:pPr algn="ctr"/>
            <a:r>
              <a:rPr lang="pl-PL" sz="2000" b="1" dirty="0">
                <a:solidFill>
                  <a:srgbClr val="00B050"/>
                </a:solidFill>
              </a:rPr>
              <a:t>CAN OCCUR IN DHPR DEFICIENCY 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11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FD69E-73E7-117A-B272-BFB7A90AE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AFC1928-C1CA-CAFB-232F-0A42AF2B1B68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251520" y="692697"/>
          <a:ext cx="7981556" cy="476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1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Before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treatment</a:t>
                      </a:r>
                      <a:r>
                        <a:rPr lang="pl-PL" dirty="0"/>
                        <a:t> (20 y)</a:t>
                      </a:r>
                      <a:r>
                        <a:rPr lang="pl-PL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Reference </a:t>
                      </a:r>
                      <a:r>
                        <a:rPr lang="pl-PL" dirty="0" err="1"/>
                        <a:t>range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208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BA</a:t>
                      </a:r>
                      <a:r>
                        <a:rPr lang="pl-PL" dirty="0"/>
                        <a:t> </a:t>
                      </a:r>
                      <a:r>
                        <a:rPr lang="pl-PL" b="1" dirty="0" err="1"/>
                        <a:t>metabolites</a:t>
                      </a:r>
                      <a:endParaRPr lang="pl-PL" b="1" dirty="0"/>
                    </a:p>
                    <a:p>
                      <a:pPr algn="ctr"/>
                      <a:r>
                        <a:rPr lang="pl-PL" dirty="0"/>
                        <a:t>HVA </a:t>
                      </a:r>
                      <a:r>
                        <a:rPr lang="pl-PL" sz="1400" dirty="0"/>
                        <a:t>[</a:t>
                      </a:r>
                      <a:r>
                        <a:rPr lang="pl-PL" sz="1400" dirty="0" err="1"/>
                        <a:t>nmol</a:t>
                      </a:r>
                      <a:r>
                        <a:rPr lang="pl-PL" sz="1400" dirty="0"/>
                        <a:t>/L] (CSF)</a:t>
                      </a:r>
                      <a:endParaRPr lang="en-US" sz="1400" dirty="0"/>
                    </a:p>
                    <a:p>
                      <a:pPr algn="ctr"/>
                      <a:r>
                        <a:rPr lang="pl-PL" dirty="0"/>
                        <a:t>5-HIAA</a:t>
                      </a:r>
                      <a:r>
                        <a:rPr lang="pl-PL" baseline="0" dirty="0"/>
                        <a:t> </a:t>
                      </a:r>
                      <a:r>
                        <a:rPr lang="pl-PL" sz="1400" baseline="0" dirty="0"/>
                        <a:t>[</a:t>
                      </a:r>
                      <a:r>
                        <a:rPr lang="pl-PL" sz="1400" baseline="0" dirty="0" err="1"/>
                        <a:t>nmol</a:t>
                      </a:r>
                      <a:r>
                        <a:rPr lang="pl-PL" sz="1400" baseline="0" dirty="0"/>
                        <a:t>/L](CSF)</a:t>
                      </a:r>
                      <a:endParaRPr lang="en-US" sz="1400" dirty="0"/>
                    </a:p>
                    <a:p>
                      <a:pPr algn="ctr"/>
                      <a:r>
                        <a:rPr lang="pl-PL" dirty="0"/>
                        <a:t>3-OMD</a:t>
                      </a:r>
                      <a:r>
                        <a:rPr lang="pl-PL" baseline="0" dirty="0"/>
                        <a:t> </a:t>
                      </a:r>
                      <a:r>
                        <a:rPr lang="pl-PL" sz="1400" baseline="0" dirty="0"/>
                        <a:t>[</a:t>
                      </a:r>
                      <a:r>
                        <a:rPr lang="pl-PL" sz="1400" baseline="0" dirty="0" err="1"/>
                        <a:t>nmol</a:t>
                      </a:r>
                      <a:r>
                        <a:rPr lang="pl-PL" sz="1400" baseline="0" dirty="0"/>
                        <a:t>/L] (CSF)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b="1" dirty="0" err="1">
                          <a:solidFill>
                            <a:srgbClr val="FF0000"/>
                          </a:solidFill>
                        </a:rPr>
                        <a:t>nd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b="1" dirty="0" err="1">
                          <a:solidFill>
                            <a:srgbClr val="FF0000"/>
                          </a:solidFill>
                        </a:rPr>
                        <a:t>nd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dirty="0" err="1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200</a:t>
                      </a:r>
                      <a:r>
                        <a:rPr lang="pl-PL" baseline="0" dirty="0"/>
                        <a:t> – 800</a:t>
                      </a:r>
                    </a:p>
                    <a:p>
                      <a:pPr algn="ctr"/>
                      <a:r>
                        <a:rPr lang="pl-PL" baseline="0" dirty="0"/>
                        <a:t>100 – 600</a:t>
                      </a:r>
                    </a:p>
                    <a:p>
                      <a:pPr algn="ctr"/>
                      <a:r>
                        <a:rPr lang="pl-PL" baseline="0" dirty="0"/>
                        <a:t>&lt; 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256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err="1"/>
                        <a:t>Pterins</a:t>
                      </a:r>
                      <a:r>
                        <a:rPr lang="pl-PL" sz="2000" b="1" dirty="0"/>
                        <a:t> </a:t>
                      </a:r>
                      <a:r>
                        <a:rPr lang="pl-PL" sz="1600" b="1" baseline="30000" dirty="0"/>
                        <a:t>(*)</a:t>
                      </a:r>
                    </a:p>
                    <a:p>
                      <a:pPr algn="ctr"/>
                      <a:r>
                        <a:rPr lang="pl-PL" sz="1800" dirty="0" err="1"/>
                        <a:t>Bio</a:t>
                      </a:r>
                      <a:r>
                        <a:rPr lang="pl-PL" sz="1400" baseline="0" dirty="0"/>
                        <a:t> [</a:t>
                      </a:r>
                      <a:r>
                        <a:rPr lang="pl-PL" sz="1400" baseline="0" dirty="0" err="1"/>
                        <a:t>nmol</a:t>
                      </a:r>
                      <a:r>
                        <a:rPr lang="pl-PL" sz="1400" baseline="0" dirty="0"/>
                        <a:t>/L] (CSF)</a:t>
                      </a:r>
                      <a:endParaRPr lang="en-US" sz="1400" dirty="0"/>
                    </a:p>
                    <a:p>
                      <a:pPr algn="ctr"/>
                      <a:r>
                        <a:rPr lang="pl-PL" sz="1800" dirty="0" err="1"/>
                        <a:t>Neo</a:t>
                      </a:r>
                      <a:r>
                        <a:rPr lang="pl-PL" sz="1400" baseline="0" dirty="0"/>
                        <a:t> [</a:t>
                      </a:r>
                      <a:r>
                        <a:rPr lang="pl-PL" sz="1400" baseline="0" dirty="0" err="1"/>
                        <a:t>nmol</a:t>
                      </a:r>
                      <a:r>
                        <a:rPr lang="pl-PL" sz="1400" baseline="0" dirty="0"/>
                        <a:t>/L] (CSF)</a:t>
                      </a:r>
                      <a:endParaRPr lang="en-US" sz="1400" dirty="0"/>
                    </a:p>
                    <a:p>
                      <a:pPr algn="ctr"/>
                      <a:r>
                        <a:rPr lang="pl-PL" sz="1600" dirty="0"/>
                        <a:t>BH</a:t>
                      </a:r>
                      <a:r>
                        <a:rPr lang="pl-PL" sz="1600" baseline="-25000" dirty="0"/>
                        <a:t>2</a:t>
                      </a:r>
                      <a:r>
                        <a:rPr lang="pl-PL" sz="1400" baseline="0" dirty="0"/>
                        <a:t> [</a:t>
                      </a:r>
                      <a:r>
                        <a:rPr lang="pl-PL" sz="1400" baseline="0" dirty="0" err="1"/>
                        <a:t>nmol</a:t>
                      </a:r>
                      <a:r>
                        <a:rPr lang="pl-PL" sz="1400" baseline="0" dirty="0"/>
                        <a:t>/L] (CSF)</a:t>
                      </a:r>
                    </a:p>
                    <a:p>
                      <a:pPr algn="ctr"/>
                      <a:r>
                        <a:rPr lang="pl-PL" sz="1600" b="1" baseline="0" dirty="0" err="1">
                          <a:solidFill>
                            <a:srgbClr val="00B050"/>
                          </a:solidFill>
                        </a:rPr>
                        <a:t>Sepiapterin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45</a:t>
                      </a:r>
                      <a:endParaRPr lang="en-US" dirty="0"/>
                    </a:p>
                    <a:p>
                      <a:pPr algn="ctr"/>
                      <a:r>
                        <a:rPr lang="pl-PL" dirty="0"/>
                        <a:t>18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90</a:t>
                      </a:r>
                    </a:p>
                    <a:p>
                      <a:pPr algn="ctr"/>
                      <a:r>
                        <a:rPr lang="pl-PL" b="1" dirty="0" err="1">
                          <a:solidFill>
                            <a:srgbClr val="FF0000"/>
                          </a:solidFill>
                        </a:rPr>
                        <a:t>n.a</a:t>
                      </a:r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10 – 42</a:t>
                      </a:r>
                    </a:p>
                    <a:p>
                      <a:pPr algn="ctr"/>
                      <a:r>
                        <a:rPr lang="pl-PL" dirty="0"/>
                        <a:t>4,1 – 35</a:t>
                      </a:r>
                    </a:p>
                    <a:p>
                      <a:pPr algn="ctr"/>
                      <a:r>
                        <a:rPr lang="pl-PL" dirty="0"/>
                        <a:t>0,4 – 14</a:t>
                      </a:r>
                    </a:p>
                    <a:p>
                      <a:pPr algn="ctr"/>
                      <a:r>
                        <a:rPr lang="pl-PL" dirty="0" err="1"/>
                        <a:t>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111"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Phenylalanine</a:t>
                      </a:r>
                      <a:r>
                        <a:rPr lang="pl-PL" baseline="0" dirty="0"/>
                        <a:t> [</a:t>
                      </a:r>
                      <a:r>
                        <a:rPr lang="pl-PL" baseline="0" dirty="0" err="1"/>
                        <a:t>umol</a:t>
                      </a:r>
                      <a:r>
                        <a:rPr lang="pl-PL" baseline="0" dirty="0"/>
                        <a:t>/L]</a:t>
                      </a:r>
                      <a:r>
                        <a:rPr lang="pl-PL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42</a:t>
                      </a:r>
                      <a:r>
                        <a:rPr lang="pl-PL" baseline="0" dirty="0"/>
                        <a:t> - 89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064"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Phenylalanine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loading</a:t>
                      </a:r>
                      <a:r>
                        <a:rPr lang="pl-PL" dirty="0"/>
                        <a:t> test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b="1" dirty="0" err="1">
                          <a:solidFill>
                            <a:srgbClr val="FF0000"/>
                          </a:solidFill>
                        </a:rPr>
                        <a:t>n.a</a:t>
                      </a:r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744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5-MTHF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48 - 180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306539CA-8502-53DF-F28C-4CDFD25CE3DA}"/>
              </a:ext>
            </a:extLst>
          </p:cNvPr>
          <p:cNvSpPr txBox="1"/>
          <p:nvPr/>
        </p:nvSpPr>
        <p:spPr>
          <a:xfrm>
            <a:off x="346194" y="0"/>
            <a:ext cx="8474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Biochemical findings for the patient with </a:t>
            </a:r>
            <a:r>
              <a:rPr lang="pl-PL" sz="2400" b="1" dirty="0">
                <a:solidFill>
                  <a:srgbClr val="FF0000"/>
                </a:solidFill>
              </a:rPr>
              <a:t>DHPR </a:t>
            </a:r>
            <a:r>
              <a:rPr lang="pl-PL" sz="2400" b="1" dirty="0" err="1">
                <a:solidFill>
                  <a:srgbClr val="FF0000"/>
                </a:solidFill>
              </a:rPr>
              <a:t>deficiency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9AC90F4-967E-C975-5209-4494B069459F}"/>
              </a:ext>
            </a:extLst>
          </p:cNvPr>
          <p:cNvSpPr txBox="1"/>
          <p:nvPr/>
        </p:nvSpPr>
        <p:spPr>
          <a:xfrm>
            <a:off x="228318" y="5661248"/>
            <a:ext cx="7416824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l-PL" dirty="0" err="1"/>
              <a:t>nd</a:t>
            </a:r>
            <a:r>
              <a:rPr lang="pl-PL" dirty="0"/>
              <a:t> – not </a:t>
            </a:r>
            <a:r>
              <a:rPr lang="pl-PL" dirty="0" err="1"/>
              <a:t>detected</a:t>
            </a:r>
            <a:endParaRPr lang="pl-PL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l-PL" dirty="0" err="1"/>
              <a:t>n.a</a:t>
            </a:r>
            <a:r>
              <a:rPr lang="pl-PL" dirty="0"/>
              <a:t>. – not </a:t>
            </a:r>
            <a:r>
              <a:rPr lang="pl-PL" dirty="0" err="1"/>
              <a:t>analyzed</a:t>
            </a:r>
            <a:endParaRPr 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l-P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08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71809-7FD2-01CA-5AEB-541A45180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59DA3D6-F657-0B5D-45B1-0459201B955B}"/>
              </a:ext>
            </a:extLst>
          </p:cNvPr>
          <p:cNvSpPr/>
          <p:nvPr/>
        </p:nvSpPr>
        <p:spPr>
          <a:xfrm>
            <a:off x="323528" y="887279"/>
            <a:ext cx="849694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pl-PL" sz="2400" b="1" dirty="0">
                <a:solidFill>
                  <a:srgbClr val="FF0000"/>
                </a:solidFill>
              </a:rPr>
              <a:t>SUMMARY</a:t>
            </a:r>
          </a:p>
          <a:p>
            <a:pPr marL="45720" indent="0" algn="ctr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pl-PL" sz="2000" b="1" dirty="0">
                <a:solidFill>
                  <a:srgbClr val="FF0000"/>
                </a:solidFill>
              </a:rPr>
              <a:t>DHPR </a:t>
            </a:r>
            <a:r>
              <a:rPr lang="pl-PL" sz="2000" b="1" dirty="0" err="1">
                <a:solidFill>
                  <a:srgbClr val="FF0000"/>
                </a:solidFill>
              </a:rPr>
              <a:t>deficiency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err="1">
                <a:solidFill>
                  <a:srgbClr val="FF0000"/>
                </a:solidFill>
              </a:rPr>
              <a:t>presents</a:t>
            </a:r>
            <a:r>
              <a:rPr lang="pl-PL" sz="2000" b="1" dirty="0">
                <a:solidFill>
                  <a:srgbClr val="FF0000"/>
                </a:solidFill>
              </a:rPr>
              <a:t> with:</a:t>
            </a:r>
          </a:p>
          <a:p>
            <a:pPr marL="45720" indent="0">
              <a:buNone/>
            </a:pPr>
            <a:endParaRPr lang="pl-PL" b="1" dirty="0"/>
          </a:p>
          <a:p>
            <a:pPr marL="45720" indent="0">
              <a:buNone/>
            </a:pPr>
            <a:r>
              <a:rPr lang="pl-PL" sz="2000" b="1" dirty="0"/>
              <a:t>- </a:t>
            </a:r>
            <a:r>
              <a:rPr lang="pl-PL" sz="2000" dirty="0" err="1"/>
              <a:t>elevated</a:t>
            </a:r>
            <a:r>
              <a:rPr lang="pl-PL" sz="2000" dirty="0"/>
              <a:t> </a:t>
            </a:r>
            <a:r>
              <a:rPr lang="pl-PL" sz="2000" dirty="0" err="1"/>
              <a:t>phenylalanine</a:t>
            </a:r>
            <a:r>
              <a:rPr lang="pl-PL" sz="2000" dirty="0"/>
              <a:t> </a:t>
            </a:r>
            <a:r>
              <a:rPr lang="pl-PL" sz="2000" dirty="0" err="1"/>
              <a:t>concentration</a:t>
            </a:r>
            <a:r>
              <a:rPr lang="pl-PL" sz="2000" dirty="0"/>
              <a:t> in </a:t>
            </a:r>
            <a:r>
              <a:rPr lang="pl-PL" sz="2000" dirty="0" err="1"/>
              <a:t>plasma</a:t>
            </a:r>
            <a:r>
              <a:rPr lang="pl-PL" sz="2000" dirty="0"/>
              <a:t> and CSF</a:t>
            </a:r>
          </a:p>
          <a:p>
            <a:pPr marL="45720" indent="0">
              <a:buNone/>
            </a:pPr>
            <a:r>
              <a:rPr lang="pl-PL" sz="2000" dirty="0"/>
              <a:t>- </a:t>
            </a:r>
            <a:r>
              <a:rPr lang="pl-PL" sz="2000" dirty="0" err="1"/>
              <a:t>abnormal</a:t>
            </a:r>
            <a:r>
              <a:rPr lang="pl-PL" sz="2000" dirty="0"/>
              <a:t> </a:t>
            </a:r>
            <a:r>
              <a:rPr lang="pl-PL" sz="2000" dirty="0" err="1"/>
              <a:t>concentration</a:t>
            </a:r>
            <a:r>
              <a:rPr lang="pl-PL" sz="2000" dirty="0"/>
              <a:t> of </a:t>
            </a:r>
            <a:r>
              <a:rPr lang="pl-PL" sz="2000" dirty="0" err="1"/>
              <a:t>biogenic</a:t>
            </a:r>
            <a:r>
              <a:rPr lang="pl-PL" sz="2000" dirty="0"/>
              <a:t> </a:t>
            </a:r>
            <a:r>
              <a:rPr lang="pl-PL" sz="2000" dirty="0" err="1"/>
              <a:t>amine</a:t>
            </a:r>
            <a:r>
              <a:rPr lang="pl-PL" sz="2000" dirty="0"/>
              <a:t> </a:t>
            </a:r>
            <a:r>
              <a:rPr lang="pl-PL" sz="2000" dirty="0" err="1"/>
              <a:t>metabolites</a:t>
            </a:r>
            <a:r>
              <a:rPr lang="pl-PL" sz="2000" dirty="0"/>
              <a:t> in CSF</a:t>
            </a:r>
          </a:p>
          <a:p>
            <a:pPr marL="45720"/>
            <a:r>
              <a:rPr lang="pl-PL" sz="2000" dirty="0"/>
              <a:t>- </a:t>
            </a:r>
            <a:r>
              <a:rPr lang="pl-PL" sz="2000" dirty="0" err="1"/>
              <a:t>abnormal</a:t>
            </a:r>
            <a:r>
              <a:rPr lang="pl-PL" sz="2000" dirty="0"/>
              <a:t> </a:t>
            </a:r>
            <a:r>
              <a:rPr lang="pl-PL" sz="2000" dirty="0" err="1"/>
              <a:t>pterin</a:t>
            </a:r>
            <a:r>
              <a:rPr lang="pl-PL" sz="2000" dirty="0"/>
              <a:t> profile in CSF and </a:t>
            </a:r>
            <a:r>
              <a:rPr lang="pl-PL" sz="2000" dirty="0" err="1"/>
              <a:t>urine</a:t>
            </a:r>
            <a:endParaRPr lang="pl-PL" sz="2000" dirty="0"/>
          </a:p>
          <a:p>
            <a:pPr marL="388620" indent="-342900">
              <a:buFontTx/>
              <a:buChar char="-"/>
            </a:pPr>
            <a:endParaRPr lang="pl-PL" sz="2000" dirty="0"/>
          </a:p>
          <a:p>
            <a:pPr marL="45720" indent="0" algn="ctr">
              <a:buNone/>
            </a:pP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( </a:t>
            </a:r>
            <a:r>
              <a:rPr lang="pl-PL" sz="2400" b="1" dirty="0" err="1">
                <a:solidFill>
                  <a:schemeClr val="accent3">
                    <a:lumMod val="75000"/>
                  </a:schemeClr>
                </a:solidFill>
              </a:rPr>
              <a:t>hight</a:t>
            </a: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sz="2400" b="1" dirty="0" err="1">
                <a:solidFill>
                  <a:schemeClr val="accent3">
                    <a:lumMod val="75000"/>
                  </a:schemeClr>
                </a:solidFill>
              </a:rPr>
              <a:t>concentration</a:t>
            </a: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 of BH</a:t>
            </a:r>
            <a:r>
              <a:rPr lang="pl-PL" sz="2400" b="1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 in CSF)</a:t>
            </a:r>
          </a:p>
          <a:p>
            <a:pPr marL="45720" indent="0" algn="ctr">
              <a:buNone/>
            </a:pPr>
            <a:endParaRPr lang="pl-PL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pl-PL" sz="2000" dirty="0"/>
              <a:t>- </a:t>
            </a:r>
            <a:r>
              <a:rPr lang="pl-PL" sz="2000" dirty="0" err="1"/>
              <a:t>decreased</a:t>
            </a:r>
            <a:r>
              <a:rPr lang="pl-PL" sz="2000" dirty="0"/>
              <a:t> 5-MTHF in CSF </a:t>
            </a:r>
          </a:p>
          <a:p>
            <a:pPr marL="45720"/>
            <a:r>
              <a:rPr lang="pl-PL" sz="2000" dirty="0"/>
              <a:t>- </a:t>
            </a:r>
            <a:r>
              <a:rPr lang="pl-PL" sz="2000" dirty="0" err="1"/>
              <a:t>decreased</a:t>
            </a:r>
            <a:r>
              <a:rPr lang="pl-PL" sz="2000" dirty="0"/>
              <a:t> </a:t>
            </a:r>
            <a:r>
              <a:rPr lang="pl-PL" sz="2000" dirty="0" err="1"/>
              <a:t>enzyme</a:t>
            </a:r>
            <a:r>
              <a:rPr lang="pl-PL" sz="2000" dirty="0"/>
              <a:t> </a:t>
            </a:r>
            <a:r>
              <a:rPr lang="pl-PL" sz="2000" dirty="0" err="1"/>
              <a:t>activity</a:t>
            </a:r>
            <a:r>
              <a:rPr lang="pl-PL" sz="2000" dirty="0"/>
              <a:t> in </a:t>
            </a:r>
            <a:r>
              <a:rPr lang="pl-PL" sz="2000" dirty="0" err="1"/>
              <a:t>whole</a:t>
            </a:r>
            <a:r>
              <a:rPr lang="pl-PL" sz="2000" dirty="0"/>
              <a:t> </a:t>
            </a:r>
            <a:r>
              <a:rPr lang="pl-PL" sz="2000" dirty="0" err="1"/>
              <a:t>blood</a:t>
            </a:r>
            <a:endParaRPr lang="pl-PL" sz="2000" dirty="0"/>
          </a:p>
          <a:p>
            <a:pPr marL="45720"/>
            <a:endParaRPr lang="pl-PL" sz="2000" dirty="0"/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6223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05A11-DA6C-FBD8-ED4B-FE636D726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DEEB4FBF-4285-81E8-FC1F-B026362BB8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64611" y="5328267"/>
            <a:ext cx="4280829" cy="1473344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SEPIAPTERIN REDUCTASE DEFICIENCY (SRD)</a:t>
            </a:r>
            <a:endParaRPr lang="pl-PL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pl-PL" sz="2800" b="1" dirty="0">
                <a:solidFill>
                  <a:schemeClr val="tx1"/>
                </a:solidFill>
              </a:rPr>
              <a:t>SR</a:t>
            </a:r>
            <a:r>
              <a:rPr lang="en-US" sz="2800" dirty="0">
                <a:solidFill>
                  <a:schemeClr val="tx1"/>
                </a:solidFill>
              </a:rPr>
              <a:t> catalyzes the last step in the </a:t>
            </a:r>
            <a:r>
              <a:rPr lang="en-US" sz="2800" dirty="0" err="1">
                <a:solidFill>
                  <a:schemeClr val="tx1"/>
                </a:solidFill>
              </a:rPr>
              <a:t>tetrahydrobipterin</a:t>
            </a:r>
            <a:r>
              <a:rPr lang="en-US" sz="2800" dirty="0">
                <a:solidFill>
                  <a:schemeClr val="tx1"/>
                </a:solidFill>
              </a:rPr>
              <a:t> (BH</a:t>
            </a:r>
            <a:r>
              <a:rPr lang="en-US" sz="2800" baseline="-25000" dirty="0">
                <a:solidFill>
                  <a:schemeClr val="tx1"/>
                </a:solidFill>
              </a:rPr>
              <a:t>4</a:t>
            </a:r>
            <a:r>
              <a:rPr lang="en-US" sz="2800" dirty="0">
                <a:solidFill>
                  <a:schemeClr val="tx1"/>
                </a:solidFill>
              </a:rPr>
              <a:t>) biosynthesis, convert</a:t>
            </a:r>
            <a:r>
              <a:rPr lang="pl-PL" sz="2800" dirty="0" err="1">
                <a:solidFill>
                  <a:schemeClr val="tx1"/>
                </a:solidFill>
              </a:rPr>
              <a:t>ing</a:t>
            </a:r>
            <a:r>
              <a:rPr lang="en-US" sz="2800" dirty="0">
                <a:solidFill>
                  <a:schemeClr val="tx1"/>
                </a:solidFill>
              </a:rPr>
              <a:t> 6-pyruvoyl-tetrahydropterin to BH</a:t>
            </a:r>
            <a:r>
              <a:rPr lang="en-US" sz="2800" baseline="-25000" dirty="0">
                <a:solidFill>
                  <a:schemeClr val="tx1"/>
                </a:solidFill>
              </a:rPr>
              <a:t>4</a:t>
            </a:r>
            <a:r>
              <a:rPr lang="en-US" sz="2800" dirty="0">
                <a:solidFill>
                  <a:schemeClr val="tx1"/>
                </a:solidFill>
              </a:rPr>
              <a:t> in an NADPH dependent reaction. 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AF8A872-F1E5-B4DC-CB34-AF3595B2835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742113"/>
          </a:xfrm>
          <a:prstGeom prst="rect">
            <a:avLst/>
          </a:prstGeom>
          <a:ln>
            <a:solidFill>
              <a:srgbClr val="FF33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800" dirty="0"/>
              <a:t>				</a:t>
            </a:r>
            <a:r>
              <a:rPr lang="pl-PL" sz="1800" dirty="0">
                <a:solidFill>
                  <a:schemeClr val="accent1"/>
                </a:solidFill>
              </a:rPr>
              <a:t>     </a:t>
            </a:r>
            <a:r>
              <a:rPr lang="pl-PL" b="1" dirty="0">
                <a:solidFill>
                  <a:schemeClr val="accent1"/>
                </a:solidFill>
              </a:rPr>
              <a:t>GTP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				                   </a:t>
            </a:r>
            <a:r>
              <a:rPr lang="pl-PL" sz="2400" b="1" dirty="0">
                <a:solidFill>
                  <a:srgbClr val="00B050"/>
                </a:solidFill>
              </a:rPr>
              <a:t>GTPCH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                </a:t>
            </a:r>
            <a:r>
              <a:rPr lang="pl-PL" b="1" dirty="0" err="1">
                <a:solidFill>
                  <a:schemeClr val="tx2"/>
                </a:solidFill>
              </a:rPr>
              <a:t>Dihydroneopterin</a:t>
            </a:r>
            <a:r>
              <a:rPr lang="pl-PL" b="1" dirty="0">
                <a:solidFill>
                  <a:schemeClr val="tx2"/>
                </a:solidFill>
              </a:rPr>
              <a:t> </a:t>
            </a:r>
            <a:r>
              <a:rPr lang="pl-PL" b="1" dirty="0" err="1">
                <a:solidFill>
                  <a:schemeClr val="tx2"/>
                </a:solidFill>
              </a:rPr>
              <a:t>triphosphate</a:t>
            </a:r>
            <a:r>
              <a:rPr lang="pl-PL" b="1" dirty="0">
                <a:solidFill>
                  <a:schemeClr val="tx2"/>
                </a:solidFill>
              </a:rPr>
              <a:t>           </a:t>
            </a:r>
            <a:r>
              <a:rPr lang="pl-PL" b="1" dirty="0" err="1">
                <a:solidFill>
                  <a:schemeClr val="tx2"/>
                </a:solidFill>
              </a:rPr>
              <a:t>Neopterin</a:t>
            </a:r>
            <a:endParaRPr lang="pl-PL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				                   </a:t>
            </a:r>
            <a:r>
              <a:rPr lang="pl-PL" sz="2400" b="1" dirty="0">
                <a:solidFill>
                  <a:srgbClr val="00B050"/>
                </a:solidFill>
              </a:rPr>
              <a:t>PTPS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		                               </a:t>
            </a:r>
            <a:r>
              <a:rPr lang="pl-PL" b="1" dirty="0">
                <a:solidFill>
                  <a:schemeClr val="tx2"/>
                </a:solidFill>
              </a:rPr>
              <a:t>6-pyruvoyl-tetrahydropterin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		</a:t>
            </a:r>
            <a:r>
              <a:rPr lang="pl-PL" sz="1200" dirty="0">
                <a:solidFill>
                  <a:srgbClr val="00B050"/>
                </a:solidFill>
              </a:rPr>
              <a:t>                                   </a:t>
            </a:r>
            <a:r>
              <a:rPr lang="pl-PL" sz="2400" b="1" dirty="0">
                <a:solidFill>
                  <a:srgbClr val="00B050"/>
                </a:solidFill>
              </a:rPr>
              <a:t>AR/CR </a:t>
            </a:r>
            <a:r>
              <a:rPr lang="pl-PL" sz="2400" dirty="0">
                <a:solidFill>
                  <a:srgbClr val="00B050"/>
                </a:solidFill>
              </a:rPr>
              <a:t> </a:t>
            </a:r>
            <a:r>
              <a:rPr lang="pl-PL" sz="2000" dirty="0">
                <a:solidFill>
                  <a:srgbClr val="00B050"/>
                </a:solidFill>
              </a:rPr>
              <a:t>                          </a:t>
            </a:r>
            <a:r>
              <a:rPr lang="pl-PL" sz="2400" b="1" strike="sngStrike" dirty="0">
                <a:solidFill>
                  <a:srgbClr val="FF0000"/>
                </a:solidFill>
              </a:rPr>
              <a:t>SR</a:t>
            </a:r>
            <a:r>
              <a:rPr lang="pl-PL" sz="2400" b="1" dirty="0">
                <a:solidFill>
                  <a:srgbClr val="00B050"/>
                </a:solidFill>
              </a:rPr>
              <a:t>/CR</a:t>
            </a:r>
            <a:r>
              <a:rPr lang="pl-PL" sz="2400" dirty="0">
                <a:solidFill>
                  <a:srgbClr val="00B050"/>
                </a:solidFill>
              </a:rPr>
              <a:t>	</a:t>
            </a:r>
            <a:r>
              <a:rPr lang="pl-PL" sz="2000" dirty="0"/>
              <a:t>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				                                 </a:t>
            </a:r>
            <a:r>
              <a:rPr lang="pl-PL" sz="1400" dirty="0"/>
              <a:t>       </a:t>
            </a:r>
            <a:endParaRPr lang="pl-PL" sz="14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dirty="0" err="1">
                <a:solidFill>
                  <a:schemeClr val="tx2"/>
                </a:solidFill>
              </a:rPr>
              <a:t>Sepiapterin</a:t>
            </a:r>
            <a:r>
              <a:rPr lang="pl-PL" sz="2800" b="1" dirty="0">
                <a:solidFill>
                  <a:schemeClr val="tx2"/>
                </a:solidFill>
              </a:rPr>
              <a:t>      </a:t>
            </a:r>
            <a:r>
              <a:rPr lang="pl-PL" sz="2400" b="1" dirty="0">
                <a:solidFill>
                  <a:schemeClr val="tx2"/>
                </a:solidFill>
              </a:rPr>
              <a:t>1-Oxo-PH</a:t>
            </a:r>
            <a:r>
              <a:rPr lang="pl-PL" sz="2400" b="1" baseline="-25000" dirty="0">
                <a:solidFill>
                  <a:schemeClr val="tx2"/>
                </a:solidFill>
              </a:rPr>
              <a:t>4		  </a:t>
            </a:r>
            <a:r>
              <a:rPr lang="pl-PL" sz="2400" b="1" dirty="0">
                <a:solidFill>
                  <a:schemeClr val="tx2"/>
                </a:solidFill>
              </a:rPr>
              <a:t>2-Oxo-PH</a:t>
            </a:r>
            <a:r>
              <a:rPr lang="pl-PL" sz="2400" b="1" baseline="-25000" dirty="0">
                <a:solidFill>
                  <a:schemeClr val="tx2"/>
                </a:solidFill>
              </a:rPr>
              <a:t>4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800" b="1" dirty="0">
              <a:solidFill>
                <a:srgbClr val="FF9900"/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000" dirty="0">
                <a:solidFill>
                  <a:srgbClr val="FF3300"/>
                </a:solidFill>
                <a:effectLst/>
              </a:rPr>
              <a:t>	</a:t>
            </a:r>
            <a:r>
              <a:rPr lang="pl-PL" sz="1000" dirty="0">
                <a:solidFill>
                  <a:srgbClr val="00B050"/>
                </a:solidFill>
                <a:effectLst/>
              </a:rPr>
              <a:t>                  </a:t>
            </a:r>
            <a:r>
              <a:rPr lang="pl-PL" sz="2400" b="1" strike="sngStrike" dirty="0">
                <a:solidFill>
                  <a:srgbClr val="FF0000"/>
                </a:solidFill>
              </a:rPr>
              <a:t>SR</a:t>
            </a:r>
            <a:r>
              <a:rPr lang="pl-PL" sz="2400" b="1" dirty="0">
                <a:solidFill>
                  <a:srgbClr val="00B050"/>
                </a:solidFill>
              </a:rPr>
              <a:t>/CR</a:t>
            </a:r>
            <a:r>
              <a:rPr lang="pl-PL" sz="2000" dirty="0">
                <a:solidFill>
                  <a:srgbClr val="00B050"/>
                </a:solidFill>
              </a:rPr>
              <a:t>                         </a:t>
            </a:r>
            <a:r>
              <a:rPr lang="pl-PL" sz="2400" b="1" strike="sngStrike" dirty="0">
                <a:solidFill>
                  <a:srgbClr val="FF0000"/>
                </a:solidFill>
              </a:rPr>
              <a:t>SR</a:t>
            </a:r>
            <a:r>
              <a:rPr lang="pl-PL" sz="2000" dirty="0">
                <a:solidFill>
                  <a:srgbClr val="00B050"/>
                </a:solidFill>
                <a:effectLst/>
              </a:rPr>
              <a:t>		         </a:t>
            </a:r>
            <a:r>
              <a:rPr lang="pl-PL" sz="2400" b="1" dirty="0">
                <a:solidFill>
                  <a:srgbClr val="00B050"/>
                </a:solidFill>
                <a:effectLst/>
              </a:rPr>
              <a:t>AR</a:t>
            </a:r>
            <a:endParaRPr lang="pl-PL" sz="24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900" dirty="0">
                <a:effectLst/>
              </a:rPr>
              <a:t>			</a:t>
            </a:r>
            <a:r>
              <a:rPr lang="pl-PL" sz="900" dirty="0">
                <a:solidFill>
                  <a:srgbClr val="00B050"/>
                </a:solidFill>
                <a:effectLst/>
              </a:rPr>
              <a:t>                                   </a:t>
            </a:r>
            <a:r>
              <a:rPr lang="pl-PL" sz="900" dirty="0">
                <a:effectLst/>
              </a:rPr>
              <a:t>	</a:t>
            </a:r>
            <a:endParaRPr lang="pl-PL" sz="1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dirty="0">
                <a:solidFill>
                  <a:schemeClr val="tx2"/>
                </a:solidFill>
              </a:rPr>
              <a:t>7,8-Dihydrobiopterin </a:t>
            </a:r>
            <a:r>
              <a:rPr lang="pl-PL" sz="2400" b="1" baseline="30000" dirty="0">
                <a:solidFill>
                  <a:schemeClr val="tx2"/>
                </a:solidFill>
              </a:rPr>
              <a:t>DHFR</a:t>
            </a:r>
            <a:r>
              <a:rPr lang="pl-PL" sz="2800" b="1" dirty="0">
                <a:solidFill>
                  <a:schemeClr val="tx2"/>
                </a:solidFill>
              </a:rPr>
              <a:t>	</a:t>
            </a:r>
            <a:r>
              <a:rPr lang="pl-PL" sz="2800" b="1" dirty="0" err="1">
                <a:solidFill>
                  <a:schemeClr val="accent1"/>
                </a:solidFill>
              </a:rPr>
              <a:t>Tetrahydrobiopterin</a:t>
            </a:r>
            <a:r>
              <a:rPr lang="pl-PL" sz="2800" b="1" dirty="0">
                <a:solidFill>
                  <a:schemeClr val="accent1"/>
                </a:solidFill>
              </a:rPr>
              <a:t> (BH</a:t>
            </a:r>
            <a:r>
              <a:rPr lang="pl-PL" sz="2800" b="1" baseline="-25000" dirty="0">
                <a:solidFill>
                  <a:schemeClr val="accent1"/>
                </a:solidFill>
              </a:rPr>
              <a:t>4</a:t>
            </a:r>
            <a:r>
              <a:rPr lang="pl-PL" sz="2800" b="1" dirty="0">
                <a:solidFill>
                  <a:schemeClr val="accent1"/>
                </a:solidFill>
              </a:rPr>
              <a:t>)	</a:t>
            </a:r>
            <a:r>
              <a:rPr lang="pl-PL" sz="2000" dirty="0"/>
              <a:t>       				       					</a:t>
            </a:r>
            <a:r>
              <a:rPr lang="pl-PL" sz="1200" dirty="0"/>
              <a:t>          		                                                         </a:t>
            </a:r>
            <a:r>
              <a:rPr lang="pl-PL" sz="2400" b="1" dirty="0">
                <a:solidFill>
                  <a:srgbClr val="00B050"/>
                </a:solidFill>
              </a:rPr>
              <a:t>DHPR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400" dirty="0">
                <a:solidFill>
                  <a:schemeClr val="tx2"/>
                </a:solidFill>
              </a:rPr>
              <a:t>                     </a:t>
            </a:r>
            <a:r>
              <a:rPr lang="pl-PL" sz="2400" b="1" dirty="0">
                <a:solidFill>
                  <a:schemeClr val="tx2"/>
                </a:solidFill>
              </a:rPr>
              <a:t>q-</a:t>
            </a:r>
            <a:r>
              <a:rPr lang="pl-PL" sz="2400" b="1" dirty="0" err="1">
                <a:solidFill>
                  <a:schemeClr val="tx2"/>
                </a:solidFill>
              </a:rPr>
              <a:t>Dihydrobiopterin</a:t>
            </a:r>
            <a:r>
              <a:rPr lang="pl-PL" sz="2800" b="1" dirty="0">
                <a:solidFill>
                  <a:srgbClr val="FF9900"/>
                </a:solidFill>
              </a:rPr>
              <a:t>		</a:t>
            </a:r>
            <a:r>
              <a:rPr lang="pl-PL" sz="1800" dirty="0"/>
              <a:t>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800" dirty="0"/>
              <a:t>				</a:t>
            </a:r>
            <a:r>
              <a:rPr lang="pl-PL" sz="1200" dirty="0"/>
              <a:t>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			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200" dirty="0"/>
              <a:t>                                                          </a:t>
            </a:r>
            <a:r>
              <a:rPr lang="pl-PL" sz="2400" b="1" dirty="0" err="1">
                <a:solidFill>
                  <a:srgbClr val="00B050"/>
                </a:solidFill>
              </a:rPr>
              <a:t>Biopterin</a:t>
            </a:r>
            <a:endParaRPr lang="pl-PL" sz="24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800" b="1" dirty="0">
              <a:solidFill>
                <a:srgbClr val="FF9900"/>
              </a:solidFill>
            </a:endParaRPr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CA0C90E8-80D4-0372-ECC4-C3C309EA2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4952" y="284940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1" name="Line 7">
            <a:extLst>
              <a:ext uri="{FF2B5EF4-FFF2-40B4-BE49-F238E27FC236}">
                <a16:creationId xmlns:a16="http://schemas.microsoft.com/office/drawing/2014/main" id="{98F8B90F-09E7-9D16-A708-0483F4073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7687" y="1117359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3" name="Line 9">
            <a:extLst>
              <a:ext uri="{FF2B5EF4-FFF2-40B4-BE49-F238E27FC236}">
                <a16:creationId xmlns:a16="http://schemas.microsoft.com/office/drawing/2014/main" id="{9755F37D-BCB7-CE57-0F04-3EC3F4AD46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4611" y="1916832"/>
            <a:ext cx="11525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4" name="Line 10">
            <a:extLst>
              <a:ext uri="{FF2B5EF4-FFF2-40B4-BE49-F238E27FC236}">
                <a16:creationId xmlns:a16="http://schemas.microsoft.com/office/drawing/2014/main" id="{56941946-F760-BD38-FB6E-F701781D0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2780928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5" name="Line 11">
            <a:extLst>
              <a:ext uri="{FF2B5EF4-FFF2-40B4-BE49-F238E27FC236}">
                <a16:creationId xmlns:a16="http://schemas.microsoft.com/office/drawing/2014/main" id="{A1FB8656-5A74-7EB1-64AB-0EDE259A2F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24299" y="2880113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6" name="Line 12">
            <a:extLst>
              <a:ext uri="{FF2B5EF4-FFF2-40B4-BE49-F238E27FC236}">
                <a16:creationId xmlns:a16="http://schemas.microsoft.com/office/drawing/2014/main" id="{C097E811-6EF5-D6D8-F59C-976046B4B4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31614" y="2853611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7" name="Line 13">
            <a:extLst>
              <a:ext uri="{FF2B5EF4-FFF2-40B4-BE49-F238E27FC236}">
                <a16:creationId xmlns:a16="http://schemas.microsoft.com/office/drawing/2014/main" id="{02B25145-F310-4260-8602-AD698CDBF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584" y="2996952"/>
            <a:ext cx="0" cy="1077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78" name="Line 14">
            <a:extLst>
              <a:ext uri="{FF2B5EF4-FFF2-40B4-BE49-F238E27FC236}">
                <a16:creationId xmlns:a16="http://schemas.microsoft.com/office/drawing/2014/main" id="{B234ABA3-7F6A-0650-B2F4-F03E50C20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052" y="4501007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80" name="Line 16">
            <a:extLst>
              <a:ext uri="{FF2B5EF4-FFF2-40B4-BE49-F238E27FC236}">
                <a16:creationId xmlns:a16="http://schemas.microsoft.com/office/drawing/2014/main" id="{C9DE597E-A425-77A9-6FC0-7F0A87257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7687" y="548945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81" name="Line 17">
            <a:extLst>
              <a:ext uri="{FF2B5EF4-FFF2-40B4-BE49-F238E27FC236}">
                <a16:creationId xmlns:a16="http://schemas.microsoft.com/office/drawing/2014/main" id="{CEAE85F3-079C-665B-7CB4-78F57700F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4149" y="4509120"/>
            <a:ext cx="1368425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895" name="Line 31">
            <a:extLst>
              <a:ext uri="{FF2B5EF4-FFF2-40B4-BE49-F238E27FC236}">
                <a16:creationId xmlns:a16="http://schemas.microsoft.com/office/drawing/2014/main" id="{8541BE52-E418-96D7-5795-392E95B95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0" y="3193302"/>
            <a:ext cx="15843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923" name="Line 59">
            <a:extLst>
              <a:ext uri="{FF2B5EF4-FFF2-40B4-BE49-F238E27FC236}">
                <a16:creationId xmlns:a16="http://schemas.microsoft.com/office/drawing/2014/main" id="{461ECCD2-F963-ECE2-499C-C00B9824EE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53481" y="1949262"/>
            <a:ext cx="1079500" cy="6492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924" name="Line 60">
            <a:extLst>
              <a:ext uri="{FF2B5EF4-FFF2-40B4-BE49-F238E27FC236}">
                <a16:creationId xmlns:a16="http://schemas.microsoft.com/office/drawing/2014/main" id="{0624AF6F-A8C2-DE97-3434-5A81750D8B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0874" y="3121865"/>
            <a:ext cx="1439863" cy="10795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925" name="Line 61">
            <a:extLst>
              <a:ext uri="{FF2B5EF4-FFF2-40B4-BE49-F238E27FC236}">
                <a16:creationId xmlns:a16="http://schemas.microsoft.com/office/drawing/2014/main" id="{F749E8A7-B041-07F2-51BE-5129F7833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1" y="925732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42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1500" y="1168400"/>
            <a:ext cx="786696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/>
              <a:t>Dopa-responsive</a:t>
            </a:r>
            <a:r>
              <a:rPr lang="pl-PL" sz="2400" b="1" dirty="0"/>
              <a:t> dystonia</a:t>
            </a:r>
          </a:p>
          <a:p>
            <a:endParaRPr lang="pl-PL" sz="2400" b="1" dirty="0"/>
          </a:p>
          <a:p>
            <a:r>
              <a:rPr lang="pl-PL" sz="2400" b="1" dirty="0" err="1"/>
              <a:t>Diurnal</a:t>
            </a:r>
            <a:r>
              <a:rPr lang="pl-PL" sz="2400" b="1" dirty="0"/>
              <a:t> </a:t>
            </a:r>
            <a:r>
              <a:rPr lang="pl-PL" sz="2400" b="1" dirty="0" err="1"/>
              <a:t>fluctuation</a:t>
            </a:r>
            <a:endParaRPr lang="pl-PL" sz="2400" b="1" dirty="0"/>
          </a:p>
          <a:p>
            <a:endParaRPr lang="pl-PL" sz="2400" b="1" dirty="0"/>
          </a:p>
          <a:p>
            <a:r>
              <a:rPr lang="pl-PL" sz="2400" b="1" dirty="0" err="1"/>
              <a:t>Oculogyric</a:t>
            </a:r>
            <a:r>
              <a:rPr lang="pl-PL" sz="2400" b="1" dirty="0"/>
              <a:t> </a:t>
            </a:r>
            <a:r>
              <a:rPr lang="pl-PL" sz="2400" b="1" dirty="0" err="1"/>
              <a:t>crisis</a:t>
            </a:r>
            <a:r>
              <a:rPr lang="pl-PL" sz="2400" b="1" dirty="0"/>
              <a:t> (NAPADY WEJRZENIOWE)</a:t>
            </a:r>
          </a:p>
          <a:p>
            <a:endParaRPr lang="pl-PL" sz="2400" b="1" dirty="0"/>
          </a:p>
          <a:p>
            <a:endParaRPr lang="pl-PL" sz="2400" b="1" dirty="0"/>
          </a:p>
          <a:p>
            <a:r>
              <a:rPr lang="en-GB" sz="2400" dirty="0"/>
              <a:t>BEHAVIORAL DISORDERS </a:t>
            </a:r>
            <a:r>
              <a:rPr lang="pl-PL" sz="2400" b="1" dirty="0"/>
              <a:t>:</a:t>
            </a:r>
          </a:p>
          <a:p>
            <a:r>
              <a:rPr lang="pl-PL" sz="2000" dirty="0"/>
              <a:t>LACK OF SELF-REGULATION (</a:t>
            </a:r>
            <a:r>
              <a:rPr lang="pl-PL" sz="2000" dirty="0" err="1"/>
              <a:t>sudden</a:t>
            </a:r>
            <a:r>
              <a:rPr lang="pl-PL" sz="2000" dirty="0"/>
              <a:t> CRYING)</a:t>
            </a:r>
          </a:p>
          <a:p>
            <a:r>
              <a:rPr lang="pl-PL" sz="2000" dirty="0"/>
              <a:t>SLEEP DISORDERS (EXCESSIVE </a:t>
            </a:r>
            <a:r>
              <a:rPr lang="pl-PL" sz="2000" dirty="0" err="1"/>
              <a:t>Drowsiness</a:t>
            </a:r>
            <a:r>
              <a:rPr lang="pl-PL" sz="2000" dirty="0"/>
              <a:t>, DIFFICULTY IN SLEEPING)</a:t>
            </a:r>
          </a:p>
          <a:p>
            <a:r>
              <a:rPr lang="pl-PL" sz="2000" dirty="0"/>
              <a:t>IMPROVEMENT AFTER SLEEP</a:t>
            </a:r>
          </a:p>
        </p:txBody>
      </p:sp>
    </p:spTree>
    <p:extLst>
      <p:ext uri="{BB962C8B-B14F-4D97-AF65-F5344CB8AC3E}">
        <p14:creationId xmlns:p14="http://schemas.microsoft.com/office/powerpoint/2010/main" val="3556938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07F2B-50EB-9B5B-61D5-15D098FC8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14BBEC-3DD1-2E1A-8A19-ABED253A87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568952" cy="53617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pl-P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pl-P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en-US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Sepiapterin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reductase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deficiency </a:t>
            </a:r>
            <a:r>
              <a:rPr lang="pl-P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(SRD) 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an autosomal recessive disorder </a:t>
            </a:r>
            <a:endParaRPr lang="pl-PL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normal phenylalanine (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concentration</a:t>
            </a:r>
            <a:endParaRPr lang="pl-PL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blood.</a:t>
            </a:r>
            <a:r>
              <a:rPr lang="pl-PL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730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87338" y="260350"/>
            <a:ext cx="8856662" cy="63373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>
                <a:solidFill>
                  <a:srgbClr val="C00000"/>
                </a:solidFill>
              </a:rPr>
              <a:t>CLINICAL SYMTOMS:</a:t>
            </a:r>
          </a:p>
          <a:p>
            <a:pPr>
              <a:buNone/>
            </a:pPr>
            <a:endParaRPr lang="pl-PL" sz="2400" b="1" dirty="0"/>
          </a:p>
          <a:p>
            <a:pPr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SIGNS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movement disorder with early onset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truncal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hypotonia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peripheral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hypotonia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hypertonia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eye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movement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abnormalities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pl-PL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EXTRAPYRAMIDAL SYMPTOMS</a:t>
            </a:r>
          </a:p>
          <a:p>
            <a:pPr>
              <a:buNone/>
            </a:pP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parkinsonian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signs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rigidity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tremor,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bradykinesia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masked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facies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dystonia (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Segawa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dopa-responsive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dystonia –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diurnal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fluctuation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>
              <a:buNone/>
            </a:pPr>
            <a:endParaRPr lang="pl-PL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PERIODIC EPISODES </a:t>
            </a:r>
          </a:p>
          <a:p>
            <a:pPr>
              <a:buNone/>
            </a:pP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oculogyric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crises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paroxysmal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movements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paroxysmal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general 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hypertonia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pl-PL" sz="2000" dirty="0"/>
          </a:p>
          <a:p>
            <a:pPr>
              <a:buNone/>
            </a:pPr>
            <a:endParaRPr lang="pl-PL" sz="2000" dirty="0"/>
          </a:p>
          <a:p>
            <a:pPr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727743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0473B-1BF1-F4C1-1E2B-D72AB30B1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>
            <a:extLst>
              <a:ext uri="{FF2B5EF4-FFF2-40B4-BE49-F238E27FC236}">
                <a16:creationId xmlns:a16="http://schemas.microsoft.com/office/drawing/2014/main" id="{09472018-3D12-A53F-49F7-4920F88DA2F9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400" dirty="0"/>
              <a:t>		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400" dirty="0"/>
              <a:t>				      </a:t>
            </a:r>
            <a:r>
              <a:rPr lang="pl-PL" sz="2400" b="1" dirty="0" err="1">
                <a:solidFill>
                  <a:schemeClr val="tx1"/>
                </a:solidFill>
                <a:latin typeface="2"/>
              </a:rPr>
              <a:t>Sepiapterin</a:t>
            </a:r>
            <a:r>
              <a:rPr lang="pl-PL" sz="2400" b="1" dirty="0">
                <a:solidFill>
                  <a:srgbClr val="FF9900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400" b="1" dirty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400" b="1" dirty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dirty="0">
                <a:solidFill>
                  <a:srgbClr val="FF9900"/>
                </a:solidFill>
                <a:latin typeface="2"/>
              </a:rPr>
              <a:t>  </a:t>
            </a:r>
            <a:r>
              <a:rPr lang="pl-PL" sz="2400" b="1" dirty="0">
                <a:solidFill>
                  <a:schemeClr val="tx1"/>
                </a:solidFill>
                <a:latin typeface="2"/>
              </a:rPr>
              <a:t>Tyr	        </a:t>
            </a:r>
            <a:r>
              <a:rPr lang="pl-PL" sz="2400" b="1" dirty="0" err="1">
                <a:solidFill>
                  <a:schemeClr val="tx1"/>
                </a:solidFill>
                <a:latin typeface="2"/>
              </a:rPr>
              <a:t>Trp</a:t>
            </a:r>
            <a:r>
              <a:rPr lang="pl-PL" sz="2800" b="1" dirty="0">
                <a:solidFill>
                  <a:schemeClr val="tx1"/>
                </a:solidFill>
                <a:latin typeface="2"/>
              </a:rPr>
              <a:t>				                   </a:t>
            </a:r>
            <a:r>
              <a:rPr lang="pl-PL" sz="2400" b="1" dirty="0">
                <a:solidFill>
                  <a:schemeClr val="tx1"/>
                </a:solidFill>
                <a:latin typeface="2"/>
              </a:rPr>
              <a:t>L-</a:t>
            </a:r>
            <a:r>
              <a:rPr lang="pl-PL" sz="2400" b="1" dirty="0" err="1">
                <a:solidFill>
                  <a:schemeClr val="tx1"/>
                </a:solidFill>
                <a:latin typeface="2"/>
              </a:rPr>
              <a:t>Arg</a:t>
            </a:r>
            <a:r>
              <a:rPr lang="pl-PL" sz="2400" b="1" dirty="0">
                <a:solidFill>
                  <a:schemeClr val="tx1"/>
                </a:solidFill>
                <a:latin typeface="2"/>
              </a:rPr>
              <a:t> + O</a:t>
            </a:r>
            <a:r>
              <a:rPr lang="pl-PL" sz="2400" b="1" baseline="-25000" dirty="0">
                <a:solidFill>
                  <a:schemeClr val="tx1"/>
                </a:solidFill>
                <a:latin typeface="2"/>
              </a:rPr>
              <a:t>2</a:t>
            </a:r>
            <a:r>
              <a:rPr lang="pl-PL" sz="2400" b="1" dirty="0">
                <a:solidFill>
                  <a:schemeClr val="tx1"/>
                </a:solidFill>
                <a:latin typeface="2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dirty="0">
                <a:solidFill>
                  <a:srgbClr val="FF9900"/>
                </a:solidFill>
              </a:rPr>
              <a:t>	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000" b="1" dirty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000" b="1" dirty="0">
                <a:solidFill>
                  <a:srgbClr val="FF9900"/>
                </a:solidFill>
              </a:rPr>
              <a:t>	    </a:t>
            </a:r>
            <a:r>
              <a:rPr lang="pl-PL" sz="2000" b="1" dirty="0">
                <a:solidFill>
                  <a:schemeClr val="tx1"/>
                </a:solidFill>
              </a:rPr>
              <a:t>TH	                TPH                                            NOS          BH</a:t>
            </a:r>
            <a:r>
              <a:rPr lang="pl-PL" sz="2000" b="1" baseline="-25000" dirty="0">
                <a:solidFill>
                  <a:schemeClr val="tx1"/>
                </a:solidFill>
              </a:rPr>
              <a:t>4</a:t>
            </a:r>
            <a:endParaRPr lang="pl-PL" sz="20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000" b="1" dirty="0">
              <a:solidFill>
                <a:srgbClr val="FF9900"/>
              </a:solidFill>
              <a:latin typeface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1800" b="1" dirty="0"/>
              <a:t>                                                                                                              </a:t>
            </a:r>
            <a:endParaRPr lang="pl-PL" sz="2400" b="1" dirty="0">
              <a:solidFill>
                <a:srgbClr val="FF3300"/>
              </a:solidFill>
              <a:latin typeface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dirty="0">
                <a:solidFill>
                  <a:schemeClr val="tx1"/>
                </a:solidFill>
                <a:latin typeface="2"/>
              </a:rPr>
              <a:t>L-</a:t>
            </a:r>
            <a:r>
              <a:rPr lang="pl-PL" sz="2400" b="1" dirty="0" err="1">
                <a:solidFill>
                  <a:schemeClr val="tx1"/>
                </a:solidFill>
                <a:latin typeface="2"/>
              </a:rPr>
              <a:t>Dopa</a:t>
            </a:r>
            <a:r>
              <a:rPr lang="pl-PL" sz="2400" b="1" dirty="0">
                <a:solidFill>
                  <a:schemeClr val="tx1"/>
                </a:solidFill>
                <a:latin typeface="2"/>
              </a:rPr>
              <a:t>   5-OH-Trp</a:t>
            </a:r>
            <a:r>
              <a:rPr lang="pl-PL" sz="2400" b="1" dirty="0">
                <a:solidFill>
                  <a:srgbClr val="FF9900"/>
                </a:solidFill>
                <a:latin typeface="2"/>
              </a:rPr>
              <a:t>			 		        </a:t>
            </a:r>
            <a:r>
              <a:rPr lang="pl-PL" sz="2800" b="1" dirty="0">
                <a:solidFill>
                  <a:schemeClr val="tx1"/>
                </a:solidFill>
                <a:latin typeface="2"/>
              </a:rPr>
              <a:t>L-</a:t>
            </a:r>
            <a:r>
              <a:rPr lang="pl-PL" sz="2800" b="1" dirty="0" err="1">
                <a:solidFill>
                  <a:schemeClr val="tx1"/>
                </a:solidFill>
                <a:latin typeface="2"/>
              </a:rPr>
              <a:t>Cit</a:t>
            </a:r>
            <a:r>
              <a:rPr lang="pl-PL" sz="2800" b="1" dirty="0">
                <a:solidFill>
                  <a:schemeClr val="tx1"/>
                </a:solidFill>
                <a:latin typeface="2"/>
              </a:rPr>
              <a:t> + NO</a:t>
            </a:r>
            <a:r>
              <a:rPr lang="pl-PL" sz="2800" b="1" baseline="30000" dirty="0">
                <a:solidFill>
                  <a:schemeClr val="tx1"/>
                </a:solidFill>
                <a:latin typeface="2"/>
              </a:rPr>
              <a:t>.</a:t>
            </a:r>
            <a:endParaRPr lang="pl-PL" sz="2800" b="1" dirty="0">
              <a:solidFill>
                <a:schemeClr val="tx1"/>
              </a:solidFill>
              <a:latin typeface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800" b="1" dirty="0">
                <a:solidFill>
                  <a:srgbClr val="FF9900"/>
                </a:solidFill>
                <a:latin typeface="2"/>
              </a:rPr>
              <a:t>		                 </a:t>
            </a:r>
            <a:r>
              <a:rPr lang="pl-PL" dirty="0">
                <a:solidFill>
                  <a:schemeClr val="tx1"/>
                </a:solidFill>
              </a:rPr>
              <a:t>H</a:t>
            </a:r>
            <a:r>
              <a:rPr lang="pl-PL" baseline="-25000" dirty="0">
                <a:solidFill>
                  <a:schemeClr val="tx1"/>
                </a:solidFill>
              </a:rPr>
              <a:t>2</a:t>
            </a:r>
            <a:r>
              <a:rPr lang="pl-PL" dirty="0">
                <a:solidFill>
                  <a:schemeClr val="tx1"/>
                </a:solidFill>
              </a:rPr>
              <a:t>O</a:t>
            </a:r>
            <a:r>
              <a:rPr lang="pl-PL" baseline="-25000" dirty="0">
                <a:solidFill>
                  <a:schemeClr val="tx1"/>
                </a:solidFill>
              </a:rPr>
              <a:t>2</a:t>
            </a:r>
            <a:r>
              <a:rPr lang="pl-PL" sz="2800" b="1" dirty="0">
                <a:solidFill>
                  <a:srgbClr val="FF9900"/>
                </a:solidFill>
                <a:latin typeface="2"/>
              </a:rPr>
              <a:t> 			</a:t>
            </a:r>
            <a:r>
              <a:rPr lang="pl-PL" sz="6000" b="1" dirty="0">
                <a:solidFill>
                  <a:srgbClr val="990000"/>
                </a:solidFill>
                <a:latin typeface="2"/>
              </a:rPr>
              <a:t>0</a:t>
            </a:r>
            <a:r>
              <a:rPr lang="pl-PL" sz="6000" b="1" baseline="-25000" dirty="0">
                <a:solidFill>
                  <a:srgbClr val="990000"/>
                </a:solidFill>
                <a:latin typeface="2"/>
              </a:rPr>
              <a:t>2</a:t>
            </a:r>
            <a:r>
              <a:rPr lang="pl-PL" sz="6000" b="1" baseline="30000" dirty="0">
                <a:solidFill>
                  <a:srgbClr val="990000"/>
                </a:solidFill>
                <a:latin typeface="2"/>
              </a:rPr>
              <a:t>.</a:t>
            </a:r>
            <a:endParaRPr lang="pl-PL" sz="6000" b="1" dirty="0">
              <a:solidFill>
                <a:srgbClr val="990000"/>
              </a:solidFill>
              <a:latin typeface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dirty="0">
                <a:solidFill>
                  <a:srgbClr val="FF9900"/>
                </a:solidFill>
                <a:latin typeface="2"/>
              </a:rPr>
              <a:t>			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400" b="1" dirty="0">
              <a:solidFill>
                <a:srgbClr val="FF9900"/>
              </a:solidFill>
              <a:latin typeface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dirty="0">
                <a:solidFill>
                  <a:srgbClr val="FF9900"/>
                </a:solidFill>
                <a:latin typeface="2"/>
              </a:rPr>
              <a:t>								     	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sz="2400" b="1" dirty="0">
                <a:solidFill>
                  <a:srgbClr val="FF9900"/>
                </a:solidFill>
                <a:latin typeface="2"/>
              </a:rPr>
              <a:t>				            </a:t>
            </a:r>
            <a:r>
              <a:rPr lang="pl-PL" sz="2400" i="1" u="sng" dirty="0" err="1">
                <a:solidFill>
                  <a:schemeClr val="tx1"/>
                </a:solidFill>
                <a:effectLst/>
              </a:rPr>
              <a:t>Neurotoxicity</a:t>
            </a:r>
            <a:r>
              <a:rPr lang="pl-PL" sz="2400" b="1" u="sng" dirty="0">
                <a:solidFill>
                  <a:schemeClr val="tx1"/>
                </a:solidFill>
                <a:latin typeface="2"/>
              </a:rPr>
              <a:t> </a:t>
            </a:r>
            <a:r>
              <a:rPr lang="pl-PL" sz="2400" b="1" dirty="0">
                <a:solidFill>
                  <a:srgbClr val="FF9900"/>
                </a:solidFill>
                <a:latin typeface="2"/>
              </a:rPr>
              <a:t>	         </a:t>
            </a:r>
            <a:r>
              <a:rPr lang="pl-PL" sz="4400" b="1" dirty="0">
                <a:solidFill>
                  <a:srgbClr val="FF9900"/>
                </a:solidFill>
                <a:latin typeface="2"/>
              </a:rPr>
              <a:t>0N00</a:t>
            </a:r>
            <a:r>
              <a:rPr lang="pl-PL" sz="4400" b="1" baseline="30000" dirty="0">
                <a:solidFill>
                  <a:srgbClr val="FF9900"/>
                </a:solidFill>
                <a:latin typeface="2"/>
              </a:rPr>
              <a:t>.</a:t>
            </a:r>
            <a:r>
              <a:rPr lang="pl-PL" sz="2400" b="1" dirty="0">
                <a:solidFill>
                  <a:srgbClr val="FF9900"/>
                </a:solidFill>
                <a:latin typeface="2"/>
              </a:rPr>
              <a:t>	</a:t>
            </a:r>
          </a:p>
        </p:txBody>
      </p:sp>
      <p:sp>
        <p:nvSpPr>
          <p:cNvPr id="85004" name="AutoShape 12">
            <a:extLst>
              <a:ext uri="{FF2B5EF4-FFF2-40B4-BE49-F238E27FC236}">
                <a16:creationId xmlns:a16="http://schemas.microsoft.com/office/drawing/2014/main" id="{A3AEC78A-F702-CECD-04B1-DC19A08AC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349500"/>
            <a:ext cx="3671887" cy="1512888"/>
          </a:xfrm>
          <a:prstGeom prst="leftRightArrowCallout">
            <a:avLst>
              <a:gd name="adj1" fmla="val 25000"/>
              <a:gd name="adj2" fmla="val 25000"/>
              <a:gd name="adj3" fmla="val 30338"/>
              <a:gd name="adj4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4000" b="1">
                <a:solidFill>
                  <a:srgbClr val="FF3300"/>
                </a:solidFill>
              </a:rPr>
              <a:t>BH</a:t>
            </a:r>
            <a:r>
              <a:rPr lang="pl-PL" sz="4000" b="1" baseline="-25000">
                <a:solidFill>
                  <a:srgbClr val="FF3300"/>
                </a:solidFill>
              </a:rPr>
              <a:t>2</a:t>
            </a:r>
            <a:endParaRPr lang="pl-PL" sz="4000" b="1">
              <a:solidFill>
                <a:srgbClr val="FF3300"/>
              </a:solidFill>
            </a:endParaRPr>
          </a:p>
        </p:txBody>
      </p:sp>
      <p:sp>
        <p:nvSpPr>
          <p:cNvPr id="85006" name="AutoShape 14">
            <a:extLst>
              <a:ext uri="{FF2B5EF4-FFF2-40B4-BE49-F238E27FC236}">
                <a16:creationId xmlns:a16="http://schemas.microsoft.com/office/drawing/2014/main" id="{9D1522DC-4659-5829-88AE-12C98E1D6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367" y="852217"/>
            <a:ext cx="215900" cy="1296988"/>
          </a:xfrm>
          <a:prstGeom prst="downArrow">
            <a:avLst>
              <a:gd name="adj1" fmla="val 50000"/>
              <a:gd name="adj2" fmla="val 15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AutoShape 17">
            <a:extLst>
              <a:ext uri="{FF2B5EF4-FFF2-40B4-BE49-F238E27FC236}">
                <a16:creationId xmlns:a16="http://schemas.microsoft.com/office/drawing/2014/main" id="{05AF61D6-51BE-C2F0-8A8F-052590356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31" y="188913"/>
            <a:ext cx="144463" cy="647700"/>
          </a:xfrm>
          <a:prstGeom prst="upArrow">
            <a:avLst>
              <a:gd name="adj1" fmla="val 50000"/>
              <a:gd name="adj2" fmla="val 11208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AutoShape 18">
            <a:extLst>
              <a:ext uri="{FF2B5EF4-FFF2-40B4-BE49-F238E27FC236}">
                <a16:creationId xmlns:a16="http://schemas.microsoft.com/office/drawing/2014/main" id="{1233955D-A112-8DCB-28D6-6EE0D3C14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81" y="3417999"/>
            <a:ext cx="71438" cy="431800"/>
          </a:xfrm>
          <a:prstGeom prst="downArrow">
            <a:avLst>
              <a:gd name="adj1" fmla="val 50000"/>
              <a:gd name="adj2" fmla="val 15111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AutoShape 19">
            <a:extLst>
              <a:ext uri="{FF2B5EF4-FFF2-40B4-BE49-F238E27FC236}">
                <a16:creationId xmlns:a16="http://schemas.microsoft.com/office/drawing/2014/main" id="{09B6915A-83E1-C12D-6C1A-5C713D653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188" y="3405645"/>
            <a:ext cx="73025" cy="431800"/>
          </a:xfrm>
          <a:prstGeom prst="downArrow">
            <a:avLst>
              <a:gd name="adj1" fmla="val 50000"/>
              <a:gd name="adj2" fmla="val 14782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2" name="AutoShape 20">
            <a:extLst>
              <a:ext uri="{FF2B5EF4-FFF2-40B4-BE49-F238E27FC236}">
                <a16:creationId xmlns:a16="http://schemas.microsoft.com/office/drawing/2014/main" id="{545B2E29-1149-9A2F-1A64-2F7761797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2708275"/>
            <a:ext cx="144463" cy="649288"/>
          </a:xfrm>
          <a:prstGeom prst="upArrow">
            <a:avLst>
              <a:gd name="adj1" fmla="val 50000"/>
              <a:gd name="adj2" fmla="val 11236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7" name="Line 25">
            <a:extLst>
              <a:ext uri="{FF2B5EF4-FFF2-40B4-BE49-F238E27FC236}">
                <a16:creationId xmlns:a16="http://schemas.microsoft.com/office/drawing/2014/main" id="{6E5F5C48-A7B3-7100-903D-9BA4D8AB6B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1910799"/>
            <a:ext cx="0" cy="15107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2" name="AutoShape 30">
            <a:extLst>
              <a:ext uri="{FF2B5EF4-FFF2-40B4-BE49-F238E27FC236}">
                <a16:creationId xmlns:a16="http://schemas.microsoft.com/office/drawing/2014/main" id="{83EEE406-7E35-446D-6D14-FF6F096B6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5643" y="1647825"/>
            <a:ext cx="360363" cy="1943100"/>
          </a:xfrm>
          <a:prstGeom prst="curvedRightArrow">
            <a:avLst>
              <a:gd name="adj1" fmla="val 107841"/>
              <a:gd name="adj2" fmla="val 2156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3" name="AutoShape 31">
            <a:extLst>
              <a:ext uri="{FF2B5EF4-FFF2-40B4-BE49-F238E27FC236}">
                <a16:creationId xmlns:a16="http://schemas.microsoft.com/office/drawing/2014/main" id="{BEBCD387-E34F-21B1-1980-7FC16F943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4706" y="1412875"/>
            <a:ext cx="1008063" cy="2736850"/>
          </a:xfrm>
          <a:prstGeom prst="curvedLeftArrow">
            <a:avLst>
              <a:gd name="adj1" fmla="val 54299"/>
              <a:gd name="adj2" fmla="val 10859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4" name="Line 32">
            <a:extLst>
              <a:ext uri="{FF2B5EF4-FFF2-40B4-BE49-F238E27FC236}">
                <a16:creationId xmlns:a16="http://schemas.microsoft.com/office/drawing/2014/main" id="{328BC7D1-1062-743D-D0AA-F8A885388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8737" y="4905375"/>
            <a:ext cx="1223963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5" name="Line 33">
            <a:extLst>
              <a:ext uri="{FF2B5EF4-FFF2-40B4-BE49-F238E27FC236}">
                <a16:creationId xmlns:a16="http://schemas.microsoft.com/office/drawing/2014/main" id="{B452AAE1-E427-EB73-8F14-4AAED2E59B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4368" y="4005064"/>
            <a:ext cx="936625" cy="1873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6" name="Line 34">
            <a:extLst>
              <a:ext uri="{FF2B5EF4-FFF2-40B4-BE49-F238E27FC236}">
                <a16:creationId xmlns:a16="http://schemas.microsoft.com/office/drawing/2014/main" id="{C48E99EB-D33A-FEE8-DB84-913B30D792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1680" y="6165304"/>
            <a:ext cx="12239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7" name="AutoShape 35">
            <a:extLst>
              <a:ext uri="{FF2B5EF4-FFF2-40B4-BE49-F238E27FC236}">
                <a16:creationId xmlns:a16="http://schemas.microsoft.com/office/drawing/2014/main" id="{11A808D4-F7FE-A959-5F71-0544C6943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762" y="5645598"/>
            <a:ext cx="144462" cy="649288"/>
          </a:xfrm>
          <a:prstGeom prst="upArrow">
            <a:avLst>
              <a:gd name="adj1" fmla="val 50000"/>
              <a:gd name="adj2" fmla="val 11236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8" name="AutoShape 36">
            <a:extLst>
              <a:ext uri="{FF2B5EF4-FFF2-40B4-BE49-F238E27FC236}">
                <a16:creationId xmlns:a16="http://schemas.microsoft.com/office/drawing/2014/main" id="{73385072-5405-C2A0-D762-EE507140F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631" y="4005064"/>
            <a:ext cx="144462" cy="649288"/>
          </a:xfrm>
          <a:prstGeom prst="upArrow">
            <a:avLst>
              <a:gd name="adj1" fmla="val 50000"/>
              <a:gd name="adj2" fmla="val 11236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9" name="Text Box 37">
            <a:extLst>
              <a:ext uri="{FF2B5EF4-FFF2-40B4-BE49-F238E27FC236}">
                <a16:creationId xmlns:a16="http://schemas.microsoft.com/office/drawing/2014/main" id="{103FBE54-C884-81C9-8D4A-7263A697C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2476579"/>
            <a:ext cx="10795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6600" dirty="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85030" name="Text Box 38">
            <a:extLst>
              <a:ext uri="{FF2B5EF4-FFF2-40B4-BE49-F238E27FC236}">
                <a16:creationId xmlns:a16="http://schemas.microsoft.com/office/drawing/2014/main" id="{34844F83-FC95-AA4E-A334-51362B250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492375"/>
            <a:ext cx="431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66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85031" name="Line 39">
            <a:extLst>
              <a:ext uri="{FF2B5EF4-FFF2-40B4-BE49-F238E27FC236}">
                <a16:creationId xmlns:a16="http://schemas.microsoft.com/office/drawing/2014/main" id="{89DBAC06-7728-6428-69B0-A0B974734A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872" y="4447680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2" name="Text Box 40">
            <a:extLst>
              <a:ext uri="{FF2B5EF4-FFF2-40B4-BE49-F238E27FC236}">
                <a16:creationId xmlns:a16="http://schemas.microsoft.com/office/drawing/2014/main" id="{73103E85-FE62-5F52-1208-1B31BA318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73688"/>
            <a:ext cx="2089150" cy="11969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Influence of BH2 on TH, TPH and NOS</a:t>
            </a:r>
          </a:p>
        </p:txBody>
      </p:sp>
      <p:sp>
        <p:nvSpPr>
          <p:cNvPr id="22" name="Line 25">
            <a:extLst>
              <a:ext uri="{FF2B5EF4-FFF2-40B4-BE49-F238E27FC236}">
                <a16:creationId xmlns:a16="http://schemas.microsoft.com/office/drawing/2014/main" id="{26098EDD-460C-C01F-A02C-E4B9FD0F0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5240" y="1910799"/>
            <a:ext cx="0" cy="15409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10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39800" y="7747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Girl was </a:t>
            </a:r>
            <a:r>
              <a:rPr lang="pl-PL" dirty="0" err="1"/>
              <a:t>born</a:t>
            </a:r>
            <a:r>
              <a:rPr lang="pl-PL" dirty="0"/>
              <a:t> </a:t>
            </a:r>
            <a:r>
              <a:rPr lang="en-US" altLang="pl-PL" dirty="0"/>
              <a:t>2005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22638" y="1628462"/>
            <a:ext cx="6736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PREGNANCY AND BIRTH AND THE NEWBORN PERIOD - </a:t>
            </a:r>
            <a:r>
              <a:rPr lang="pl-PL" dirty="0" err="1"/>
              <a:t>normal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0111" y="3769250"/>
            <a:ext cx="87078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AT THE AGE OF 3 MONTHS PROLONGED EPISODES  IMPROPER EYEBALL SETTINGS </a:t>
            </a:r>
          </a:p>
          <a:p>
            <a:r>
              <a:rPr lang="pl-PL" dirty="0"/>
              <a:t>HORIZONTAL OR UP WITH A CRYING, </a:t>
            </a:r>
            <a:r>
              <a:rPr lang="en-GB" dirty="0"/>
              <a:t>OCCURRING MANY TIMES A DAY and</a:t>
            </a:r>
            <a:r>
              <a:rPr lang="pl-PL" dirty="0"/>
              <a:t> </a:t>
            </a:r>
          </a:p>
          <a:p>
            <a:r>
              <a:rPr lang="en-GB" dirty="0"/>
              <a:t>THEY DISAPPEARED AFTER SLEEP</a:t>
            </a:r>
            <a:br>
              <a:rPr lang="pl-PL" dirty="0"/>
            </a:br>
            <a:endParaRPr lang="pl-PL" dirty="0"/>
          </a:p>
          <a:p>
            <a:r>
              <a:rPr lang="pl-PL" dirty="0"/>
              <a:t>SYMPTOMS EXHIBITED DAILY CHANGES, INCREASING AT THE END OF THE DAY.</a:t>
            </a:r>
          </a:p>
        </p:txBody>
      </p:sp>
    </p:spTree>
    <p:extLst>
      <p:ext uri="{BB962C8B-B14F-4D97-AF65-F5344CB8AC3E}">
        <p14:creationId xmlns:p14="http://schemas.microsoft.com/office/powerpoint/2010/main" val="1414868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41AC1-678B-802B-2744-630E00DB9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>
            <a:extLst>
              <a:ext uri="{FF2B5EF4-FFF2-40B4-BE49-F238E27FC236}">
                <a16:creationId xmlns:a16="http://schemas.microsoft.com/office/drawing/2014/main" id="{D45B5B5C-DA4C-8CC9-7722-0A4F73BC9101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79388" y="404664"/>
            <a:ext cx="8964612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l-PL" sz="2400" b="1" dirty="0">
                <a:solidFill>
                  <a:srgbClr val="FF0000"/>
                </a:solidFill>
              </a:rPr>
              <a:t>CASE REPORT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l-PL" sz="24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At 7 and 10 months of age intensive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etiologic investigations were normal.</a:t>
            </a:r>
            <a:endParaRPr lang="pl-PL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45720" indent="0">
              <a:lnSpc>
                <a:spcPct val="90000"/>
              </a:lnSpc>
              <a:buNone/>
            </a:pPr>
            <a:r>
              <a:rPr lang="pl-PL" sz="2400" dirty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plasma </a:t>
            </a:r>
            <a:r>
              <a:rPr lang="en-US" sz="2400" dirty="0" err="1">
                <a:solidFill>
                  <a:schemeClr val="tx1"/>
                </a:solidFill>
              </a:rPr>
              <a:t>acylcarnitines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free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carnitine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</a:p>
          <a:p>
            <a:pPr marL="45720" indent="0">
              <a:lnSpc>
                <a:spcPct val="90000"/>
              </a:lnSpc>
              <a:buNone/>
            </a:pPr>
            <a:r>
              <a:rPr lang="pl-PL" sz="2400" dirty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lactate and pyruvate,</a:t>
            </a:r>
            <a:endParaRPr lang="pl-PL" sz="2400" dirty="0">
              <a:solidFill>
                <a:schemeClr val="tx1"/>
              </a:solidFill>
            </a:endParaRPr>
          </a:p>
          <a:p>
            <a:pPr marL="45720" indent="0">
              <a:lnSpc>
                <a:spcPct val="90000"/>
              </a:lnSpc>
              <a:buNone/>
            </a:pPr>
            <a:r>
              <a:rPr lang="pl-PL" sz="2400" dirty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urinary organic acids,</a:t>
            </a:r>
            <a:endParaRPr lang="pl-PL" sz="2400" dirty="0">
              <a:solidFill>
                <a:schemeClr val="tx1"/>
              </a:solidFill>
            </a:endParaRPr>
          </a:p>
          <a:p>
            <a:pPr marL="45720" indent="0">
              <a:lnSpc>
                <a:spcPct val="90000"/>
              </a:lnSpc>
              <a:buNone/>
            </a:pPr>
            <a:r>
              <a:rPr lang="pl-PL" sz="2400" dirty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muscle biopsy</a:t>
            </a:r>
            <a:r>
              <a:rPr lang="pl-PL" sz="2400" dirty="0">
                <a:solidFill>
                  <a:schemeClr val="tx1"/>
                </a:solidFill>
              </a:rPr>
              <a:t>,</a:t>
            </a:r>
          </a:p>
          <a:p>
            <a:pPr marL="45720" indent="0">
              <a:lnSpc>
                <a:spcPct val="90000"/>
              </a:lnSpc>
              <a:buNone/>
            </a:pPr>
            <a:r>
              <a:rPr lang="pl-PL" sz="2400" dirty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electroencephalograms,</a:t>
            </a:r>
            <a:endParaRPr lang="pl-PL" sz="2400" dirty="0">
              <a:solidFill>
                <a:schemeClr val="tx1"/>
              </a:solidFill>
            </a:endParaRPr>
          </a:p>
          <a:p>
            <a:pPr marL="45720" indent="0">
              <a:lnSpc>
                <a:spcPct val="90000"/>
              </a:lnSpc>
              <a:buNone/>
            </a:pPr>
            <a:r>
              <a:rPr lang="pl-PL" sz="2400" dirty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cerebral magnetic resonance imaging</a:t>
            </a:r>
            <a:endParaRPr lang="pl-PL" sz="2400" dirty="0">
              <a:solidFill>
                <a:schemeClr val="tx1"/>
              </a:solidFill>
            </a:endParaRPr>
          </a:p>
          <a:p>
            <a:pPr marL="45720" indent="0">
              <a:lnSpc>
                <a:spcPct val="90000"/>
              </a:lnSpc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506639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B5080-38D1-8D71-E1D1-AF04F0B4D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29782A1-04C3-F7FA-2883-29D3FCD1B6F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61199187"/>
              </p:ext>
            </p:extLst>
          </p:nvPr>
        </p:nvGraphicFramePr>
        <p:xfrm>
          <a:off x="262853" y="528272"/>
          <a:ext cx="8640960" cy="569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Before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treatment</a:t>
                      </a:r>
                      <a:r>
                        <a:rPr lang="pl-PL" dirty="0"/>
                        <a:t> (7 </a:t>
                      </a:r>
                      <a:r>
                        <a:rPr lang="pl-PL" dirty="0" err="1"/>
                        <a:t>months</a:t>
                      </a:r>
                      <a:r>
                        <a:rPr lang="pl-PL" dirty="0"/>
                        <a:t>)</a:t>
                      </a:r>
                      <a:r>
                        <a:rPr lang="pl-PL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11 </a:t>
                      </a:r>
                      <a:r>
                        <a:rPr lang="pl-PL" dirty="0" err="1"/>
                        <a:t>months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treated</a:t>
                      </a:r>
                      <a:r>
                        <a:rPr lang="pl-PL" dirty="0"/>
                        <a:t> with l-</a:t>
                      </a:r>
                      <a:r>
                        <a:rPr lang="pl-PL" dirty="0" err="1"/>
                        <a:t>dopa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 </a:t>
                      </a:r>
                      <a:r>
                        <a:rPr lang="pl-PL" dirty="0" err="1"/>
                        <a:t>months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treated</a:t>
                      </a:r>
                      <a:r>
                        <a:rPr lang="pl-PL" baseline="0" dirty="0"/>
                        <a:t> with L-</a:t>
                      </a:r>
                      <a:r>
                        <a:rPr lang="pl-PL" baseline="0" dirty="0" err="1"/>
                        <a:t>dopa</a:t>
                      </a:r>
                      <a:r>
                        <a:rPr lang="pl-PL" baseline="0" dirty="0"/>
                        <a:t> and 5-HT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Reference </a:t>
                      </a:r>
                      <a:r>
                        <a:rPr lang="pl-PL" dirty="0" err="1"/>
                        <a:t>range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20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BA</a:t>
                      </a:r>
                      <a:r>
                        <a:rPr lang="pl-PL" dirty="0"/>
                        <a:t> </a:t>
                      </a:r>
                      <a:r>
                        <a:rPr lang="pl-PL" b="1" dirty="0" err="1"/>
                        <a:t>metabolites</a:t>
                      </a:r>
                      <a:endParaRPr lang="pl-PL" b="1" dirty="0"/>
                    </a:p>
                    <a:p>
                      <a:pPr algn="ctr"/>
                      <a:r>
                        <a:rPr lang="pl-PL" dirty="0"/>
                        <a:t>HVA </a:t>
                      </a:r>
                      <a:r>
                        <a:rPr lang="pl-PL" sz="1400" dirty="0"/>
                        <a:t>[</a:t>
                      </a:r>
                      <a:r>
                        <a:rPr lang="pl-PL" sz="1400" dirty="0" err="1"/>
                        <a:t>nmol</a:t>
                      </a:r>
                      <a:r>
                        <a:rPr lang="pl-PL" sz="1400" dirty="0"/>
                        <a:t>/L] (CSF)</a:t>
                      </a:r>
                      <a:endParaRPr lang="en-US" sz="1400" dirty="0"/>
                    </a:p>
                    <a:p>
                      <a:pPr algn="ctr"/>
                      <a:r>
                        <a:rPr lang="pl-PL" dirty="0"/>
                        <a:t>5-HIAA</a:t>
                      </a:r>
                      <a:r>
                        <a:rPr lang="pl-PL" baseline="0" dirty="0"/>
                        <a:t> </a:t>
                      </a:r>
                      <a:r>
                        <a:rPr lang="pl-PL" sz="1400" baseline="0" dirty="0"/>
                        <a:t>[</a:t>
                      </a:r>
                      <a:r>
                        <a:rPr lang="pl-PL" sz="1400" baseline="0" dirty="0" err="1"/>
                        <a:t>nmol</a:t>
                      </a:r>
                      <a:r>
                        <a:rPr lang="pl-PL" sz="1400" baseline="0" dirty="0"/>
                        <a:t>/L](CSF)</a:t>
                      </a:r>
                      <a:endParaRPr lang="en-US" sz="1400" dirty="0"/>
                    </a:p>
                    <a:p>
                      <a:pPr algn="ctr"/>
                      <a:r>
                        <a:rPr lang="pl-PL" dirty="0"/>
                        <a:t>3-OMD</a:t>
                      </a:r>
                      <a:r>
                        <a:rPr lang="pl-PL" baseline="0" dirty="0"/>
                        <a:t> </a:t>
                      </a:r>
                      <a:r>
                        <a:rPr lang="pl-PL" sz="1400" baseline="0" dirty="0"/>
                        <a:t>[</a:t>
                      </a:r>
                      <a:r>
                        <a:rPr lang="pl-PL" sz="1400" baseline="0" dirty="0" err="1"/>
                        <a:t>nmol</a:t>
                      </a:r>
                      <a:r>
                        <a:rPr lang="pl-PL" sz="1400" baseline="0" dirty="0"/>
                        <a:t>/L] (CSF)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79,7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12,3</a:t>
                      </a:r>
                    </a:p>
                    <a:p>
                      <a:pPr algn="ctr"/>
                      <a:r>
                        <a:rPr lang="pl-PL" dirty="0" err="1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119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12,5</a:t>
                      </a:r>
                    </a:p>
                    <a:p>
                      <a:pPr algn="ctr"/>
                      <a:r>
                        <a:rPr lang="pl-PL" dirty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82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&lt; 5</a:t>
                      </a:r>
                    </a:p>
                    <a:p>
                      <a:pPr algn="ctr"/>
                      <a:r>
                        <a:rPr lang="pl-PL" dirty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200</a:t>
                      </a:r>
                      <a:r>
                        <a:rPr lang="pl-PL" baseline="0" dirty="0"/>
                        <a:t> – 800</a:t>
                      </a:r>
                    </a:p>
                    <a:p>
                      <a:pPr algn="ctr"/>
                      <a:r>
                        <a:rPr lang="pl-PL" baseline="0" dirty="0"/>
                        <a:t>100 – 600</a:t>
                      </a:r>
                    </a:p>
                    <a:p>
                      <a:pPr algn="ctr"/>
                      <a:r>
                        <a:rPr lang="pl-PL" baseline="0" dirty="0"/>
                        <a:t>&lt; 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9629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err="1"/>
                        <a:t>Pterins</a:t>
                      </a:r>
                      <a:r>
                        <a:rPr lang="pl-PL" sz="2000" b="1" dirty="0"/>
                        <a:t> </a:t>
                      </a:r>
                      <a:r>
                        <a:rPr lang="pl-PL" sz="1600" b="1" baseline="30000" dirty="0"/>
                        <a:t>(*)</a:t>
                      </a:r>
                    </a:p>
                    <a:p>
                      <a:pPr algn="ctr"/>
                      <a:r>
                        <a:rPr lang="pl-PL" sz="1800" dirty="0" err="1"/>
                        <a:t>Bio</a:t>
                      </a:r>
                      <a:r>
                        <a:rPr lang="pl-PL" sz="1400" baseline="0" dirty="0"/>
                        <a:t> [</a:t>
                      </a:r>
                      <a:r>
                        <a:rPr lang="pl-PL" sz="1400" baseline="0" dirty="0" err="1"/>
                        <a:t>nmol</a:t>
                      </a:r>
                      <a:r>
                        <a:rPr lang="pl-PL" sz="1400" baseline="0" dirty="0"/>
                        <a:t>/L] (CSF)</a:t>
                      </a:r>
                      <a:endParaRPr lang="en-US" sz="1400" dirty="0"/>
                    </a:p>
                    <a:p>
                      <a:pPr algn="ctr"/>
                      <a:r>
                        <a:rPr lang="pl-PL" sz="1800" dirty="0" err="1"/>
                        <a:t>Neo</a:t>
                      </a:r>
                      <a:r>
                        <a:rPr lang="pl-PL" sz="1400" baseline="0" dirty="0"/>
                        <a:t> [</a:t>
                      </a:r>
                      <a:r>
                        <a:rPr lang="pl-PL" sz="1400" baseline="0" dirty="0" err="1"/>
                        <a:t>nmol</a:t>
                      </a:r>
                      <a:r>
                        <a:rPr lang="pl-PL" sz="1400" baseline="0" dirty="0"/>
                        <a:t>/L] (CSF)</a:t>
                      </a:r>
                      <a:endParaRPr lang="en-US" sz="1400" dirty="0"/>
                    </a:p>
                    <a:p>
                      <a:pPr algn="ctr"/>
                      <a:r>
                        <a:rPr lang="pl-PL" sz="1600" dirty="0"/>
                        <a:t>BH</a:t>
                      </a:r>
                      <a:r>
                        <a:rPr lang="pl-PL" sz="1600" baseline="-25000" dirty="0"/>
                        <a:t>2</a:t>
                      </a:r>
                      <a:r>
                        <a:rPr lang="pl-PL" sz="1400" baseline="0" dirty="0"/>
                        <a:t> [</a:t>
                      </a:r>
                      <a:r>
                        <a:rPr lang="pl-PL" sz="1400" baseline="0" dirty="0" err="1"/>
                        <a:t>nmol</a:t>
                      </a:r>
                      <a:r>
                        <a:rPr lang="pl-PL" sz="1400" baseline="0" dirty="0"/>
                        <a:t>/L] (CSF)</a:t>
                      </a:r>
                    </a:p>
                    <a:p>
                      <a:pPr algn="ctr"/>
                      <a:r>
                        <a:rPr lang="pl-PL" sz="1600" b="1" baseline="0" dirty="0" err="1">
                          <a:solidFill>
                            <a:srgbClr val="00B050"/>
                          </a:solidFill>
                        </a:rPr>
                        <a:t>Sepiapterin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24</a:t>
                      </a:r>
                      <a:endParaRPr lang="en-US" dirty="0"/>
                    </a:p>
                    <a:p>
                      <a:pPr algn="ctr"/>
                      <a:r>
                        <a:rPr lang="pl-PL" dirty="0"/>
                        <a:t>18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69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-</a:t>
                      </a:r>
                    </a:p>
                    <a:p>
                      <a:pPr algn="ctr"/>
                      <a:r>
                        <a:rPr lang="pl-PL" dirty="0"/>
                        <a:t>-</a:t>
                      </a:r>
                    </a:p>
                    <a:p>
                      <a:pPr algn="ctr"/>
                      <a:r>
                        <a:rPr lang="pl-P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-</a:t>
                      </a:r>
                    </a:p>
                    <a:p>
                      <a:pPr algn="ctr"/>
                      <a:r>
                        <a:rPr lang="pl-PL" dirty="0"/>
                        <a:t>-</a:t>
                      </a:r>
                    </a:p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10 – 42</a:t>
                      </a:r>
                    </a:p>
                    <a:p>
                      <a:pPr algn="ctr"/>
                      <a:r>
                        <a:rPr lang="pl-PL" dirty="0"/>
                        <a:t>4,1 – 35</a:t>
                      </a:r>
                    </a:p>
                    <a:p>
                      <a:pPr algn="ctr"/>
                      <a:r>
                        <a:rPr lang="pl-PL" dirty="0"/>
                        <a:t>0,4 – 14</a:t>
                      </a:r>
                    </a:p>
                    <a:p>
                      <a:pPr algn="ctr"/>
                      <a:r>
                        <a:rPr lang="pl-PL" dirty="0" err="1"/>
                        <a:t>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579"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Prolactine</a:t>
                      </a:r>
                      <a:r>
                        <a:rPr lang="pl-PL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2,7 – 19,7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Phenylalanine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loading</a:t>
                      </a:r>
                      <a:r>
                        <a:rPr lang="pl-PL" dirty="0"/>
                        <a:t> test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b="1" dirty="0" err="1">
                          <a:solidFill>
                            <a:srgbClr val="FF0000"/>
                          </a:solidFill>
                        </a:rPr>
                        <a:t>Abnormal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Molecular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err="1"/>
                        <a:t>study</a:t>
                      </a:r>
                      <a:r>
                        <a:rPr lang="pl-PL" baseline="0" dirty="0"/>
                        <a:t> of </a:t>
                      </a:r>
                      <a:r>
                        <a:rPr lang="pl-PL" i="1" baseline="0" dirty="0"/>
                        <a:t>SPR</a:t>
                      </a:r>
                      <a:r>
                        <a:rPr lang="pl-PL" baseline="0" dirty="0"/>
                        <a:t> gen (**)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>
                          <a:solidFill>
                            <a:srgbClr val="FF3300"/>
                          </a:solidFill>
                        </a:rPr>
                        <a:t>g.1330C&gt;G (p.N127K)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37FEBB45-2A8C-6D37-DE2D-1FE202BFF0A9}"/>
              </a:ext>
            </a:extLst>
          </p:cNvPr>
          <p:cNvSpPr txBox="1"/>
          <p:nvPr/>
        </p:nvSpPr>
        <p:spPr>
          <a:xfrm>
            <a:off x="346194" y="0"/>
            <a:ext cx="8474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Biochemical findings for the patient with SR</a:t>
            </a:r>
            <a:r>
              <a:rPr lang="pl-PL" sz="2800" b="1" dirty="0">
                <a:solidFill>
                  <a:srgbClr val="FF0000"/>
                </a:solidFill>
              </a:rPr>
              <a:t>D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A4DD6AC-25D9-83B7-BB54-94F164D5732E}"/>
              </a:ext>
            </a:extLst>
          </p:cNvPr>
          <p:cNvSpPr txBox="1"/>
          <p:nvPr/>
        </p:nvSpPr>
        <p:spPr>
          <a:xfrm>
            <a:off x="346193" y="6093296"/>
            <a:ext cx="7416824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l-PL" dirty="0"/>
              <a:t>*</a:t>
            </a:r>
            <a:r>
              <a:rPr lang="pl-PL" i="1" dirty="0" err="1"/>
              <a:t>Metabolic</a:t>
            </a:r>
            <a:r>
              <a:rPr lang="pl-PL" i="1" dirty="0"/>
              <a:t> Unit, Dept. </a:t>
            </a:r>
            <a:r>
              <a:rPr lang="pl-PL" i="1" dirty="0" err="1"/>
              <a:t>Clinical</a:t>
            </a:r>
            <a:r>
              <a:rPr lang="pl-PL" i="1" dirty="0"/>
              <a:t> </a:t>
            </a:r>
            <a:r>
              <a:rPr lang="pl-PL" i="1" dirty="0" err="1"/>
              <a:t>Chemistry</a:t>
            </a:r>
            <a:r>
              <a:rPr lang="pl-PL" i="1" dirty="0"/>
              <a:t>, prof. C. </a:t>
            </a:r>
            <a:r>
              <a:rPr lang="pl-PL" i="1" dirty="0" err="1"/>
              <a:t>Jakobs</a:t>
            </a:r>
            <a:endParaRPr lang="pl-PL" i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pl-PL" dirty="0"/>
              <a:t>**</a:t>
            </a:r>
            <a:r>
              <a:rPr lang="pl-PL" i="1" dirty="0" err="1"/>
              <a:t>Division</a:t>
            </a:r>
            <a:r>
              <a:rPr lang="pl-PL" i="1" dirty="0"/>
              <a:t> of </a:t>
            </a:r>
            <a:r>
              <a:rPr lang="pl-PL" i="1" dirty="0" err="1"/>
              <a:t>Clinical</a:t>
            </a:r>
            <a:r>
              <a:rPr lang="pl-PL" i="1" dirty="0"/>
              <a:t> </a:t>
            </a:r>
            <a:r>
              <a:rPr lang="pl-PL" i="1" dirty="0" err="1"/>
              <a:t>Chemistry</a:t>
            </a:r>
            <a:r>
              <a:rPr lang="pl-PL" i="1" dirty="0"/>
              <a:t> and </a:t>
            </a:r>
            <a:r>
              <a:rPr lang="pl-PL" i="1" dirty="0" err="1"/>
              <a:t>Biochemistry</a:t>
            </a:r>
            <a:r>
              <a:rPr lang="pl-PL" i="1" dirty="0"/>
              <a:t>, prof. </a:t>
            </a:r>
            <a:r>
              <a:rPr lang="pl-PL" i="1" dirty="0" err="1"/>
              <a:t>N.Blau</a:t>
            </a:r>
            <a:endParaRPr 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94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27100" y="1590239"/>
            <a:ext cx="7810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PSYCHOMOTORY DEVELOPMENT IS NORMAL UNTIL 4 MONTH</a:t>
            </a:r>
            <a:r>
              <a:rPr lang="pl-PL" dirty="0"/>
              <a:t>, </a:t>
            </a:r>
          </a:p>
          <a:p>
            <a:endParaRPr lang="pl-PL" dirty="0"/>
          </a:p>
          <a:p>
            <a:r>
              <a:rPr lang="en-GB" dirty="0"/>
              <a:t>AXIAL HYPOTONIA, LACK OF HEAD STABILIZATION</a:t>
            </a:r>
          </a:p>
          <a:p>
            <a:endParaRPr lang="en-GB" sz="2400" b="1" dirty="0"/>
          </a:p>
          <a:p>
            <a:r>
              <a:rPr lang="pl-PL" sz="2400" b="1" dirty="0"/>
              <a:t>At the </a:t>
            </a:r>
            <a:r>
              <a:rPr lang="pl-PL" sz="2400" b="1" dirty="0" err="1"/>
              <a:t>age</a:t>
            </a:r>
            <a:r>
              <a:rPr lang="pl-PL" sz="2400" b="1" dirty="0"/>
              <a:t> 1:</a:t>
            </a:r>
          </a:p>
          <a:p>
            <a:r>
              <a:rPr lang="pl-PL" dirty="0"/>
              <a:t>SHE DIDN'T SIT DOWN, no HEAD STABILIZATION</a:t>
            </a:r>
          </a:p>
          <a:p>
            <a:r>
              <a:rPr lang="pl-PL" dirty="0" err="1"/>
              <a:t>Axial</a:t>
            </a:r>
            <a:r>
              <a:rPr lang="pl-PL" dirty="0"/>
              <a:t> </a:t>
            </a:r>
            <a:r>
              <a:rPr lang="pl-PL" dirty="0" err="1"/>
              <a:t>hypotonia</a:t>
            </a:r>
            <a:r>
              <a:rPr lang="pl-PL" dirty="0"/>
              <a:t>, </a:t>
            </a:r>
            <a:r>
              <a:rPr lang="pl-PL" dirty="0" err="1"/>
              <a:t>stiff</a:t>
            </a:r>
            <a:r>
              <a:rPr lang="pl-PL" dirty="0"/>
              <a:t> </a:t>
            </a:r>
            <a:r>
              <a:rPr lang="pl-PL" dirty="0" err="1"/>
              <a:t>limbs</a:t>
            </a:r>
            <a:r>
              <a:rPr lang="pl-PL" dirty="0"/>
              <a:t> was </a:t>
            </a:r>
            <a:r>
              <a:rPr lang="pl-PL" dirty="0" err="1"/>
              <a:t>observed</a:t>
            </a:r>
            <a:endParaRPr lang="pl-PL" dirty="0"/>
          </a:p>
          <a:p>
            <a:r>
              <a:rPr lang="pl-PL" dirty="0"/>
              <a:t>live </a:t>
            </a:r>
            <a:r>
              <a:rPr lang="pl-PL" dirty="0" err="1"/>
              <a:t>tendom</a:t>
            </a:r>
            <a:r>
              <a:rPr lang="pl-PL" dirty="0"/>
              <a:t> </a:t>
            </a:r>
            <a:r>
              <a:rPr lang="pl-PL" dirty="0" err="1"/>
              <a:t>reflexe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939800" y="7747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Girl was </a:t>
            </a:r>
            <a:r>
              <a:rPr lang="pl-PL" dirty="0" err="1"/>
              <a:t>born</a:t>
            </a:r>
            <a:r>
              <a:rPr lang="pl-PL" dirty="0"/>
              <a:t>  </a:t>
            </a:r>
            <a:r>
              <a:rPr lang="en-US" altLang="pl-PL" dirty="0"/>
              <a:t>2005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11468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39800" y="774700"/>
            <a:ext cx="184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girl</a:t>
            </a:r>
            <a:r>
              <a:rPr lang="pl-PL" dirty="0"/>
              <a:t> ur. </a:t>
            </a:r>
            <a:r>
              <a:rPr lang="en-US" altLang="pl-PL" dirty="0"/>
              <a:t>30.03.2005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08000" y="1930400"/>
            <a:ext cx="25523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MRI </a:t>
            </a:r>
            <a:r>
              <a:rPr lang="pl-PL" sz="2400" dirty="0" err="1"/>
              <a:t>brain</a:t>
            </a:r>
            <a:r>
              <a:rPr lang="pl-PL" sz="2400" dirty="0"/>
              <a:t> - </a:t>
            </a:r>
            <a:r>
              <a:rPr lang="pl-PL" sz="2400" dirty="0" err="1"/>
              <a:t>normal</a:t>
            </a:r>
            <a:endParaRPr lang="pl-PL" sz="2400" dirty="0"/>
          </a:p>
          <a:p>
            <a:endParaRPr lang="pl-PL" sz="2400" dirty="0"/>
          </a:p>
          <a:p>
            <a:r>
              <a:rPr lang="pl-PL" sz="2400" dirty="0"/>
              <a:t>EEG </a:t>
            </a:r>
            <a:r>
              <a:rPr lang="pl-PL" sz="2400" dirty="0" err="1"/>
              <a:t>normal</a:t>
            </a:r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153201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7868" y="332656"/>
            <a:ext cx="8812605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err="1">
                <a:solidFill>
                  <a:srgbClr val="FF0000"/>
                </a:solidFill>
              </a:rPr>
              <a:t>gradual</a:t>
            </a:r>
            <a:r>
              <a:rPr lang="pl-PL" sz="4000" b="1" dirty="0">
                <a:solidFill>
                  <a:srgbClr val="FF0000"/>
                </a:solidFill>
              </a:rPr>
              <a:t> </a:t>
            </a:r>
            <a:r>
              <a:rPr lang="pl-PL" sz="4000" b="1" dirty="0" err="1">
                <a:solidFill>
                  <a:srgbClr val="FF0000"/>
                </a:solidFill>
              </a:rPr>
              <a:t>introduction</a:t>
            </a:r>
            <a:r>
              <a:rPr lang="pl-PL" sz="4000" b="1" dirty="0">
                <a:solidFill>
                  <a:srgbClr val="FF0000"/>
                </a:solidFill>
              </a:rPr>
              <a:t> of </a:t>
            </a:r>
            <a:r>
              <a:rPr lang="pl-PL" sz="4000" b="1" dirty="0" err="1">
                <a:solidFill>
                  <a:srgbClr val="FF0000"/>
                </a:solidFill>
              </a:rPr>
              <a:t>treatment</a:t>
            </a:r>
            <a:r>
              <a:rPr lang="pl-PL" sz="4000" b="1" dirty="0">
                <a:solidFill>
                  <a:srgbClr val="FF0000"/>
                </a:solidFill>
              </a:rPr>
              <a:t>, </a:t>
            </a:r>
          </a:p>
          <a:p>
            <a:r>
              <a:rPr lang="pl-PL" sz="4000" b="1" dirty="0">
                <a:solidFill>
                  <a:srgbClr val="FF0000"/>
                </a:solidFill>
              </a:rPr>
              <a:t>in small </a:t>
            </a:r>
            <a:r>
              <a:rPr lang="pl-PL" sz="4000" b="1" dirty="0" err="1">
                <a:solidFill>
                  <a:srgbClr val="FF0000"/>
                </a:solidFill>
              </a:rPr>
              <a:t>doses</a:t>
            </a:r>
            <a:r>
              <a:rPr lang="pl-PL" sz="4000" b="1" dirty="0">
                <a:solidFill>
                  <a:srgbClr val="FF0000"/>
                </a:solidFill>
              </a:rPr>
              <a:t>!!!!!</a:t>
            </a:r>
          </a:p>
          <a:p>
            <a:endParaRPr lang="pl-PL" sz="2400" b="1" dirty="0"/>
          </a:p>
          <a:p>
            <a:r>
              <a:rPr lang="en-US" altLang="pl-PL" sz="2400" b="1" dirty="0"/>
              <a:t>LEVODOPA</a:t>
            </a:r>
            <a:r>
              <a:rPr lang="pl-PL" altLang="pl-PL" sz="2400" b="1" dirty="0"/>
              <a:t> + </a:t>
            </a:r>
            <a:r>
              <a:rPr lang="en-US" altLang="pl-PL" sz="2400" b="1" dirty="0" err="1"/>
              <a:t>BENSERAZYD</a:t>
            </a:r>
            <a:r>
              <a:rPr lang="en-US" altLang="pl-PL" sz="2400" b="1" dirty="0"/>
              <a:t> </a:t>
            </a:r>
            <a:r>
              <a:rPr lang="pl-PL" altLang="pl-PL" sz="2400" b="1" dirty="0"/>
              <a:t>7</a:t>
            </a:r>
            <a:r>
              <a:rPr lang="en-US" altLang="pl-PL" sz="2400" b="1" dirty="0"/>
              <a:t> mg/kg/day</a:t>
            </a:r>
            <a:endParaRPr lang="pl-PL" sz="2400" b="1" dirty="0"/>
          </a:p>
          <a:p>
            <a:endParaRPr lang="pl-PL" sz="2400" b="1" dirty="0"/>
          </a:p>
          <a:p>
            <a:r>
              <a:rPr lang="pl-PL" sz="2400" b="1" dirty="0"/>
              <a:t>NEXT L-DOPA + CARBIDOPA</a:t>
            </a:r>
            <a:endParaRPr lang="pl-PL" sz="2400" dirty="0"/>
          </a:p>
          <a:p>
            <a:endParaRPr lang="pl-PL" sz="2400" b="1" dirty="0"/>
          </a:p>
          <a:p>
            <a:r>
              <a:rPr lang="pl-PL" altLang="pl-PL" sz="2400" b="1" dirty="0"/>
              <a:t>NEXT </a:t>
            </a:r>
            <a:r>
              <a:rPr lang="en-US" altLang="pl-PL" sz="2400" b="1" dirty="0"/>
              <a:t>5-HYDROXYTRYPTOPHAN</a:t>
            </a:r>
            <a:r>
              <a:rPr lang="pl-PL" altLang="pl-PL" sz="2400" b="1" dirty="0"/>
              <a:t>U </a:t>
            </a:r>
            <a:r>
              <a:rPr lang="en-US" altLang="pl-PL" sz="2400" b="1" dirty="0"/>
              <a:t>1</a:t>
            </a:r>
            <a:r>
              <a:rPr lang="pl-PL" altLang="pl-PL" sz="2400" b="1" dirty="0"/>
              <a:t>,5</a:t>
            </a:r>
            <a:r>
              <a:rPr lang="en-US" altLang="pl-PL" sz="2400" b="1" dirty="0"/>
              <a:t> mg/kg/day </a:t>
            </a:r>
            <a:endParaRPr lang="pl-PL" altLang="pl-PL" sz="2400" b="1" dirty="0"/>
          </a:p>
          <a:p>
            <a:endParaRPr lang="pl-PL" altLang="pl-PL" b="1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977900" y="4876800"/>
            <a:ext cx="424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SIT AFTER 2 MONTHS of treatment</a:t>
            </a:r>
          </a:p>
        </p:txBody>
      </p:sp>
    </p:spTree>
    <p:extLst>
      <p:ext uri="{BB962C8B-B14F-4D97-AF65-F5344CB8AC3E}">
        <p14:creationId xmlns:p14="http://schemas.microsoft.com/office/powerpoint/2010/main" val="10335345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4ADCA-1CB0-B389-0563-B5BAC1222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198637-1E89-197A-419B-775664ED7A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504" y="404664"/>
            <a:ext cx="9144000" cy="54726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2400" b="1" dirty="0">
                <a:solidFill>
                  <a:srgbClr val="FF0000"/>
                </a:solidFill>
              </a:rPr>
              <a:t>SUMMARY</a:t>
            </a:r>
          </a:p>
          <a:p>
            <a:pPr marL="45720" indent="0" algn="ctr">
              <a:buNone/>
            </a:pPr>
            <a:endParaRPr lang="pl-PL" sz="2400" b="1" dirty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pl-PL" sz="2400" b="1" dirty="0" err="1">
                <a:solidFill>
                  <a:srgbClr val="FF0000"/>
                </a:solidFill>
              </a:rPr>
              <a:t>Sepiapterin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err="1">
                <a:solidFill>
                  <a:srgbClr val="FF0000"/>
                </a:solidFill>
              </a:rPr>
              <a:t>reductase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err="1">
                <a:solidFill>
                  <a:srgbClr val="FF0000"/>
                </a:solidFill>
              </a:rPr>
              <a:t>deficiency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err="1">
                <a:solidFill>
                  <a:srgbClr val="FF0000"/>
                </a:solidFill>
              </a:rPr>
              <a:t>presents</a:t>
            </a:r>
            <a:r>
              <a:rPr lang="pl-PL" sz="2400" b="1" dirty="0">
                <a:solidFill>
                  <a:srgbClr val="FF0000"/>
                </a:solidFill>
              </a:rPr>
              <a:t> with:</a:t>
            </a:r>
          </a:p>
          <a:p>
            <a:pPr marL="45720" indent="0">
              <a:buNone/>
            </a:pPr>
            <a:endParaRPr lang="pl-PL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pl-PL" sz="2400" b="1" dirty="0">
                <a:solidFill>
                  <a:schemeClr val="tx1"/>
                </a:solidFill>
              </a:rPr>
              <a:t>- </a:t>
            </a:r>
            <a:r>
              <a:rPr lang="pl-PL" sz="2400" dirty="0" err="1">
                <a:solidFill>
                  <a:schemeClr val="tx1"/>
                </a:solidFill>
              </a:rPr>
              <a:t>normal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phenylalanine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concentration</a:t>
            </a:r>
            <a:r>
              <a:rPr lang="pl-PL" sz="2400" dirty="0">
                <a:solidFill>
                  <a:schemeClr val="tx1"/>
                </a:solidFill>
              </a:rPr>
              <a:t> in </a:t>
            </a:r>
            <a:r>
              <a:rPr lang="pl-PL" sz="2400" dirty="0" err="1">
                <a:solidFill>
                  <a:schemeClr val="tx1"/>
                </a:solidFill>
              </a:rPr>
              <a:t>plasma</a:t>
            </a:r>
            <a:endParaRPr lang="pl-PL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- </a:t>
            </a:r>
            <a:r>
              <a:rPr lang="pl-PL" sz="2400" dirty="0" err="1">
                <a:solidFill>
                  <a:schemeClr val="tx1"/>
                </a:solidFill>
              </a:rPr>
              <a:t>abnormal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concentration</a:t>
            </a:r>
            <a:r>
              <a:rPr lang="pl-PL" sz="2400" dirty="0">
                <a:solidFill>
                  <a:schemeClr val="tx1"/>
                </a:solidFill>
              </a:rPr>
              <a:t> of </a:t>
            </a:r>
            <a:r>
              <a:rPr lang="pl-PL" sz="2400" dirty="0" err="1">
                <a:solidFill>
                  <a:schemeClr val="tx1"/>
                </a:solidFill>
              </a:rPr>
              <a:t>biogenic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amine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metabolites</a:t>
            </a:r>
            <a:r>
              <a:rPr lang="pl-PL" sz="2400" dirty="0">
                <a:solidFill>
                  <a:schemeClr val="tx1"/>
                </a:solidFill>
              </a:rPr>
              <a:t> in CSF</a:t>
            </a: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- </a:t>
            </a:r>
            <a:r>
              <a:rPr lang="pl-PL" sz="2400" dirty="0" err="1">
                <a:solidFill>
                  <a:schemeClr val="tx1"/>
                </a:solidFill>
              </a:rPr>
              <a:t>abnormal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pterin</a:t>
            </a:r>
            <a:r>
              <a:rPr lang="pl-PL" sz="2400" dirty="0">
                <a:solidFill>
                  <a:schemeClr val="tx1"/>
                </a:solidFill>
              </a:rPr>
              <a:t> profile in CSF </a:t>
            </a:r>
          </a:p>
          <a:p>
            <a:pPr marL="45720" indent="0" algn="ctr">
              <a:buNone/>
            </a:pP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pl-PL" sz="2400" b="1" dirty="0" err="1">
                <a:solidFill>
                  <a:schemeClr val="accent3">
                    <a:lumMod val="75000"/>
                  </a:schemeClr>
                </a:solidFill>
              </a:rPr>
              <a:t>very</a:t>
            </a: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sz="2400" b="1" dirty="0" err="1">
                <a:solidFill>
                  <a:schemeClr val="accent3">
                    <a:lumMod val="75000"/>
                  </a:schemeClr>
                </a:solidFill>
              </a:rPr>
              <a:t>hight</a:t>
            </a: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sz="2400" b="1" dirty="0" err="1">
                <a:solidFill>
                  <a:schemeClr val="accent3">
                    <a:lumMod val="75000"/>
                  </a:schemeClr>
                </a:solidFill>
              </a:rPr>
              <a:t>concentration</a:t>
            </a: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pl-PL" sz="2400" b="1" dirty="0" err="1">
                <a:solidFill>
                  <a:schemeClr val="accent3">
                    <a:lumMod val="75000"/>
                  </a:schemeClr>
                </a:solidFill>
              </a:rPr>
              <a:t>sepiapterin</a:t>
            </a: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 in CSF)</a:t>
            </a: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- </a:t>
            </a:r>
            <a:r>
              <a:rPr lang="pl-PL" sz="2400" dirty="0" err="1">
                <a:solidFill>
                  <a:schemeClr val="tx1"/>
                </a:solidFill>
              </a:rPr>
              <a:t>abnormal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phenylalanine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loading</a:t>
            </a:r>
            <a:r>
              <a:rPr lang="pl-PL" sz="2400" dirty="0">
                <a:solidFill>
                  <a:schemeClr val="tx1"/>
                </a:solidFill>
              </a:rPr>
              <a:t> test </a:t>
            </a: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- </a:t>
            </a:r>
            <a:r>
              <a:rPr lang="pl-PL" sz="2400" dirty="0" err="1">
                <a:solidFill>
                  <a:schemeClr val="tx1"/>
                </a:solidFill>
              </a:rPr>
              <a:t>normal</a:t>
            </a:r>
            <a:r>
              <a:rPr lang="pl-PL" sz="2400" dirty="0">
                <a:solidFill>
                  <a:schemeClr val="tx1"/>
                </a:solidFill>
              </a:rPr>
              <a:t>/</a:t>
            </a:r>
            <a:r>
              <a:rPr lang="pl-PL" sz="2400" dirty="0" err="1">
                <a:solidFill>
                  <a:schemeClr val="tx1"/>
                </a:solidFill>
              </a:rPr>
              <a:t>abnormal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prolactine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err="1">
                <a:solidFill>
                  <a:schemeClr val="tx1"/>
                </a:solidFill>
              </a:rPr>
              <a:t>concentration</a:t>
            </a:r>
            <a:r>
              <a:rPr lang="pl-PL" sz="2400" dirty="0">
                <a:solidFill>
                  <a:schemeClr val="tx1"/>
                </a:solidFill>
              </a:rPr>
              <a:t> in serum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3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486C2-EC1C-3F66-3886-8B3A1799C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037C2A-B2DF-FD8E-E153-D88B44A8FA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9055" y="548680"/>
            <a:ext cx="9144000" cy="62870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3300" dirty="0"/>
              <a:t>           </a:t>
            </a:r>
            <a:r>
              <a:rPr lang="pl-PL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Phenylalanine</a:t>
            </a:r>
            <a:r>
              <a:rPr lang="pl-PL" sz="2600" b="1" dirty="0"/>
              <a:t>           </a:t>
            </a:r>
            <a:r>
              <a:rPr lang="pl-PL" sz="2600" b="1" dirty="0">
                <a:solidFill>
                  <a:schemeClr val="tx1"/>
                </a:solidFill>
              </a:rPr>
              <a:t>BH</a:t>
            </a:r>
            <a:r>
              <a:rPr lang="pl-PL" sz="2600" b="1" baseline="-25000" dirty="0">
                <a:solidFill>
                  <a:schemeClr val="tx1"/>
                </a:solidFill>
              </a:rPr>
              <a:t>4</a:t>
            </a:r>
            <a:r>
              <a:rPr lang="pl-PL" sz="2600" b="1" dirty="0">
                <a:solidFill>
                  <a:schemeClr val="tx1"/>
                </a:solidFill>
              </a:rPr>
              <a:t> </a:t>
            </a:r>
            <a:r>
              <a:rPr lang="pl-PL" sz="2600" b="1" dirty="0"/>
              <a:t>              </a:t>
            </a:r>
          </a:p>
          <a:p>
            <a:pPr marL="45720" indent="0">
              <a:buNone/>
            </a:pPr>
            <a:r>
              <a:rPr lang="pl-PL" dirty="0"/>
              <a:t>                          </a:t>
            </a:r>
          </a:p>
          <a:p>
            <a:pPr marL="45720" indent="0">
              <a:buNone/>
            </a:pPr>
            <a:r>
              <a:rPr lang="pl-PL" dirty="0"/>
              <a:t>                         </a:t>
            </a:r>
            <a:r>
              <a:rPr lang="pl-PL" sz="2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Tyrosine</a:t>
            </a:r>
            <a:r>
              <a:rPr lang="pl-PL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2300" b="1" dirty="0"/>
              <a:t>                                                </a:t>
            </a:r>
            <a:r>
              <a:rPr lang="pl-PL" sz="2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Tryptophan</a:t>
            </a:r>
            <a:endParaRPr lang="pl-PL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pl-PL" sz="2600" b="1" dirty="0"/>
              <a:t>	</a:t>
            </a:r>
          </a:p>
          <a:p>
            <a:pPr marL="45720" indent="0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3-OMD.   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L-</a:t>
            </a:r>
            <a:r>
              <a:rPr lang="pl-PL" b="1" dirty="0" err="1">
                <a:latin typeface="Calibri" panose="020F0502020204030204" pitchFamily="34" charset="0"/>
                <a:cs typeface="Calibri" panose="020F0502020204030204" pitchFamily="34" charset="0"/>
              </a:rPr>
              <a:t>dopa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  <a:r>
              <a:rPr lang="pl-P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BH</a:t>
            </a:r>
            <a:r>
              <a:rPr lang="pl-PL" sz="2800" b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</a:t>
            </a:r>
            <a:r>
              <a:rPr lang="pl-P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5-HT 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</a:t>
            </a:r>
          </a:p>
          <a:p>
            <a:pPr marL="45720" indent="0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</a:p>
          <a:p>
            <a:pPr marL="45720" indent="0">
              <a:buNone/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E </a:t>
            </a:r>
            <a:r>
              <a:rPr lang="pl-PL" sz="29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   </a:t>
            </a:r>
            <a:r>
              <a:rPr lang="pl-PL" sz="29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pl-P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Dopamine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1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Serotonin</a:t>
            </a:r>
          </a:p>
          <a:p>
            <a:pPr marL="4572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HVA                                                                 5-HIAA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trzałka w dół 3">
            <a:extLst>
              <a:ext uri="{FF2B5EF4-FFF2-40B4-BE49-F238E27FC236}">
                <a16:creationId xmlns:a16="http://schemas.microsoft.com/office/drawing/2014/main" id="{97DD2B78-B1CD-2293-7C3E-E95DA8410C5F}"/>
              </a:ext>
            </a:extLst>
          </p:cNvPr>
          <p:cNvSpPr/>
          <p:nvPr/>
        </p:nvSpPr>
        <p:spPr>
          <a:xfrm>
            <a:off x="2411760" y="1124744"/>
            <a:ext cx="45719" cy="61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załka zakrzywiona w prawo 5">
            <a:extLst>
              <a:ext uri="{FF2B5EF4-FFF2-40B4-BE49-F238E27FC236}">
                <a16:creationId xmlns:a16="http://schemas.microsoft.com/office/drawing/2014/main" id="{660A62E0-45EE-9F7E-4ECA-C05B54158B13}"/>
              </a:ext>
            </a:extLst>
          </p:cNvPr>
          <p:cNvSpPr/>
          <p:nvPr/>
        </p:nvSpPr>
        <p:spPr>
          <a:xfrm>
            <a:off x="3099632" y="1073036"/>
            <a:ext cx="1179077" cy="18962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rzałka zakrzywiona w lewo 6">
            <a:extLst>
              <a:ext uri="{FF2B5EF4-FFF2-40B4-BE49-F238E27FC236}">
                <a16:creationId xmlns:a16="http://schemas.microsoft.com/office/drawing/2014/main" id="{89B53ED4-2F4C-B7EB-9BFD-23B45DD72E1E}"/>
              </a:ext>
            </a:extLst>
          </p:cNvPr>
          <p:cNvSpPr/>
          <p:nvPr/>
        </p:nvSpPr>
        <p:spPr>
          <a:xfrm>
            <a:off x="5076056" y="1073036"/>
            <a:ext cx="1146243" cy="18659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chemat blokowy: proces alternatywny 7">
            <a:extLst>
              <a:ext uri="{FF2B5EF4-FFF2-40B4-BE49-F238E27FC236}">
                <a16:creationId xmlns:a16="http://schemas.microsoft.com/office/drawing/2014/main" id="{B3EFFF1E-CAC8-4D8C-4D9B-674AF98FAB05}"/>
              </a:ext>
            </a:extLst>
          </p:cNvPr>
          <p:cNvSpPr/>
          <p:nvPr/>
        </p:nvSpPr>
        <p:spPr>
          <a:xfrm>
            <a:off x="1607515" y="2123337"/>
            <a:ext cx="677529" cy="357297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chemat blokowy: proces alternatywny 10">
            <a:extLst>
              <a:ext uri="{FF2B5EF4-FFF2-40B4-BE49-F238E27FC236}">
                <a16:creationId xmlns:a16="http://schemas.microsoft.com/office/drawing/2014/main" id="{7FA3950A-29C3-910B-FE85-B4C1DFB2C7D7}"/>
              </a:ext>
            </a:extLst>
          </p:cNvPr>
          <p:cNvSpPr/>
          <p:nvPr/>
        </p:nvSpPr>
        <p:spPr>
          <a:xfrm>
            <a:off x="6732240" y="2123337"/>
            <a:ext cx="864097" cy="404182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TPH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trzałka w górę 11">
            <a:extLst>
              <a:ext uri="{FF2B5EF4-FFF2-40B4-BE49-F238E27FC236}">
                <a16:creationId xmlns:a16="http://schemas.microsoft.com/office/drawing/2014/main" id="{884914C9-CA7C-2AD2-2AA8-8C0F5628BCF7}"/>
              </a:ext>
            </a:extLst>
          </p:cNvPr>
          <p:cNvSpPr/>
          <p:nvPr/>
        </p:nvSpPr>
        <p:spPr>
          <a:xfrm>
            <a:off x="4465243" y="1664984"/>
            <a:ext cx="323407" cy="642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rostokąt zaokrąglony 17">
            <a:extLst>
              <a:ext uri="{FF2B5EF4-FFF2-40B4-BE49-F238E27FC236}">
                <a16:creationId xmlns:a16="http://schemas.microsoft.com/office/drawing/2014/main" id="{552CF074-81DC-E8B0-8A56-5A43877912B0}"/>
              </a:ext>
            </a:extLst>
          </p:cNvPr>
          <p:cNvSpPr/>
          <p:nvPr/>
        </p:nvSpPr>
        <p:spPr>
          <a:xfrm>
            <a:off x="4140425" y="3121062"/>
            <a:ext cx="1508752" cy="36547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AADC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Prostokąt zaokrąglony 18">
            <a:extLst>
              <a:ext uri="{FF2B5EF4-FFF2-40B4-BE49-F238E27FC236}">
                <a16:creationId xmlns:a16="http://schemas.microsoft.com/office/drawing/2014/main" id="{8D52FCDD-E50D-BF6E-E60F-801C0AD70247}"/>
              </a:ext>
            </a:extLst>
          </p:cNvPr>
          <p:cNvSpPr/>
          <p:nvPr/>
        </p:nvSpPr>
        <p:spPr>
          <a:xfrm>
            <a:off x="4527990" y="3486532"/>
            <a:ext cx="648072" cy="28192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B</a:t>
            </a:r>
            <a:r>
              <a:rPr lang="pl-PL" sz="2000" b="1" baseline="-25000" dirty="0"/>
              <a:t>6</a:t>
            </a:r>
            <a:endParaRPr lang="en-US" sz="2000" b="1" dirty="0"/>
          </a:p>
        </p:txBody>
      </p:sp>
      <p:sp>
        <p:nvSpPr>
          <p:cNvPr id="2" name="Strzałka w lewo 1">
            <a:extLst>
              <a:ext uri="{FF2B5EF4-FFF2-40B4-BE49-F238E27FC236}">
                <a16:creationId xmlns:a16="http://schemas.microsoft.com/office/drawing/2014/main" id="{E3B77D53-BBD5-83F2-F4B9-3D00C720FB28}"/>
              </a:ext>
            </a:extLst>
          </p:cNvPr>
          <p:cNvSpPr/>
          <p:nvPr/>
        </p:nvSpPr>
        <p:spPr>
          <a:xfrm>
            <a:off x="1314887" y="3811065"/>
            <a:ext cx="406896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załka w dół 21">
            <a:extLst>
              <a:ext uri="{FF2B5EF4-FFF2-40B4-BE49-F238E27FC236}">
                <a16:creationId xmlns:a16="http://schemas.microsoft.com/office/drawing/2014/main" id="{A339776D-7A95-3CEE-6CB0-326805257EC6}"/>
              </a:ext>
            </a:extLst>
          </p:cNvPr>
          <p:cNvSpPr/>
          <p:nvPr/>
        </p:nvSpPr>
        <p:spPr>
          <a:xfrm>
            <a:off x="7668344" y="2073972"/>
            <a:ext cx="50696" cy="525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rzałka w lewo 25">
            <a:extLst>
              <a:ext uri="{FF2B5EF4-FFF2-40B4-BE49-F238E27FC236}">
                <a16:creationId xmlns:a16="http://schemas.microsoft.com/office/drawing/2014/main" id="{D38C560A-AA8B-836F-05DA-3F8F2E690037}"/>
              </a:ext>
            </a:extLst>
          </p:cNvPr>
          <p:cNvSpPr/>
          <p:nvPr/>
        </p:nvSpPr>
        <p:spPr>
          <a:xfrm flipV="1">
            <a:off x="489106" y="3782985"/>
            <a:ext cx="327621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rzałka w lewo 26">
            <a:extLst>
              <a:ext uri="{FF2B5EF4-FFF2-40B4-BE49-F238E27FC236}">
                <a16:creationId xmlns:a16="http://schemas.microsoft.com/office/drawing/2014/main" id="{5AFC84C6-4018-9AE5-8692-BCD3F411BD42}"/>
              </a:ext>
            </a:extLst>
          </p:cNvPr>
          <p:cNvSpPr/>
          <p:nvPr/>
        </p:nvSpPr>
        <p:spPr>
          <a:xfrm>
            <a:off x="1449961" y="2822152"/>
            <a:ext cx="543643" cy="687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rzałka w dół 31">
            <a:extLst>
              <a:ext uri="{FF2B5EF4-FFF2-40B4-BE49-F238E27FC236}">
                <a16:creationId xmlns:a16="http://schemas.microsoft.com/office/drawing/2014/main" id="{3DD97193-C338-139A-6AB1-532E0065CABD}"/>
              </a:ext>
            </a:extLst>
          </p:cNvPr>
          <p:cNvSpPr/>
          <p:nvPr/>
        </p:nvSpPr>
        <p:spPr>
          <a:xfrm>
            <a:off x="2369568" y="3121062"/>
            <a:ext cx="78637" cy="617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rzałka w dół 33">
            <a:extLst>
              <a:ext uri="{FF2B5EF4-FFF2-40B4-BE49-F238E27FC236}">
                <a16:creationId xmlns:a16="http://schemas.microsoft.com/office/drawing/2014/main" id="{1198BC99-DACC-E52A-A82F-C171E02C5850}"/>
              </a:ext>
            </a:extLst>
          </p:cNvPr>
          <p:cNvSpPr/>
          <p:nvPr/>
        </p:nvSpPr>
        <p:spPr>
          <a:xfrm>
            <a:off x="2418742" y="2089529"/>
            <a:ext cx="45719" cy="510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rzałka w dół 34">
            <a:extLst>
              <a:ext uri="{FF2B5EF4-FFF2-40B4-BE49-F238E27FC236}">
                <a16:creationId xmlns:a16="http://schemas.microsoft.com/office/drawing/2014/main" id="{C668B634-27B3-A3FD-5FB4-ADE4BD9D38F9}"/>
              </a:ext>
            </a:extLst>
          </p:cNvPr>
          <p:cNvSpPr/>
          <p:nvPr/>
        </p:nvSpPr>
        <p:spPr>
          <a:xfrm>
            <a:off x="7615055" y="3028374"/>
            <a:ext cx="78637" cy="617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rzałka w dół 35">
            <a:extLst>
              <a:ext uri="{FF2B5EF4-FFF2-40B4-BE49-F238E27FC236}">
                <a16:creationId xmlns:a16="http://schemas.microsoft.com/office/drawing/2014/main" id="{4EE69310-0AD3-A563-BBF4-4FAE1C40BA03}"/>
              </a:ext>
            </a:extLst>
          </p:cNvPr>
          <p:cNvSpPr/>
          <p:nvPr/>
        </p:nvSpPr>
        <p:spPr>
          <a:xfrm>
            <a:off x="2367128" y="4079174"/>
            <a:ext cx="90351" cy="810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rzałka w dół 36">
            <a:extLst>
              <a:ext uri="{FF2B5EF4-FFF2-40B4-BE49-F238E27FC236}">
                <a16:creationId xmlns:a16="http://schemas.microsoft.com/office/drawing/2014/main" id="{5B89C99A-BF72-2CC9-B52F-914499976039}"/>
              </a:ext>
            </a:extLst>
          </p:cNvPr>
          <p:cNvSpPr/>
          <p:nvPr/>
        </p:nvSpPr>
        <p:spPr>
          <a:xfrm>
            <a:off x="7575736" y="4009363"/>
            <a:ext cx="78637" cy="8083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chemat blokowy: proces alternatywny 37">
            <a:extLst>
              <a:ext uri="{FF2B5EF4-FFF2-40B4-BE49-F238E27FC236}">
                <a16:creationId xmlns:a16="http://schemas.microsoft.com/office/drawing/2014/main" id="{44238A06-7DA0-0A5F-AEEA-06D74EDC32E0}"/>
              </a:ext>
            </a:extLst>
          </p:cNvPr>
          <p:cNvSpPr/>
          <p:nvPr/>
        </p:nvSpPr>
        <p:spPr>
          <a:xfrm>
            <a:off x="1518335" y="3239071"/>
            <a:ext cx="758296" cy="381932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BDH</a:t>
            </a:r>
            <a:endParaRPr lang="en-US" b="1" dirty="0"/>
          </a:p>
        </p:txBody>
      </p:sp>
      <p:sp>
        <p:nvSpPr>
          <p:cNvPr id="39" name="Schemat blokowy: proces alternatywny 38">
            <a:extLst>
              <a:ext uri="{FF2B5EF4-FFF2-40B4-BE49-F238E27FC236}">
                <a16:creationId xmlns:a16="http://schemas.microsoft.com/office/drawing/2014/main" id="{48B9B04F-A9FC-17FC-E78B-0CB4FA5E1630}"/>
              </a:ext>
            </a:extLst>
          </p:cNvPr>
          <p:cNvSpPr/>
          <p:nvPr/>
        </p:nvSpPr>
        <p:spPr>
          <a:xfrm>
            <a:off x="4301704" y="4092862"/>
            <a:ext cx="1296144" cy="381932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MAO</a:t>
            </a:r>
            <a:endParaRPr lang="en-US" sz="2000" b="1" dirty="0"/>
          </a:p>
        </p:txBody>
      </p:sp>
      <p:sp>
        <p:nvSpPr>
          <p:cNvPr id="40" name="Schemat blokowy: proces alternatywny 39">
            <a:extLst>
              <a:ext uri="{FF2B5EF4-FFF2-40B4-BE49-F238E27FC236}">
                <a16:creationId xmlns:a16="http://schemas.microsoft.com/office/drawing/2014/main" id="{56A7C0E2-4F9A-18F7-2BC4-4B8117230879}"/>
              </a:ext>
            </a:extLst>
          </p:cNvPr>
          <p:cNvSpPr/>
          <p:nvPr/>
        </p:nvSpPr>
        <p:spPr>
          <a:xfrm>
            <a:off x="4382994" y="4474794"/>
            <a:ext cx="1133564" cy="229532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COMT</a:t>
            </a:r>
            <a:endParaRPr lang="en-US" sz="1600" b="1" dirty="0"/>
          </a:p>
        </p:txBody>
      </p:sp>
      <p:sp>
        <p:nvSpPr>
          <p:cNvPr id="5" name="Prostokąt z zaokrąglonym rogiem 4">
            <a:extLst>
              <a:ext uri="{FF2B5EF4-FFF2-40B4-BE49-F238E27FC236}">
                <a16:creationId xmlns:a16="http://schemas.microsoft.com/office/drawing/2014/main" id="{A78EE789-4A29-2653-129B-CC651184EA90}"/>
              </a:ext>
            </a:extLst>
          </p:cNvPr>
          <p:cNvSpPr/>
          <p:nvPr/>
        </p:nvSpPr>
        <p:spPr>
          <a:xfrm>
            <a:off x="5534318" y="0"/>
            <a:ext cx="3609682" cy="864096"/>
          </a:xfrm>
          <a:prstGeom prst="round1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TYROSINE HYDROXYLASE DEFICIENCY (THD)</a:t>
            </a:r>
          </a:p>
        </p:txBody>
      </p:sp>
      <p:sp>
        <p:nvSpPr>
          <p:cNvPr id="31" name="Schemat blokowy: proces alternatywny 30">
            <a:extLst>
              <a:ext uri="{FF2B5EF4-FFF2-40B4-BE49-F238E27FC236}">
                <a16:creationId xmlns:a16="http://schemas.microsoft.com/office/drawing/2014/main" id="{50D1CA3F-8D52-ED3F-7DEF-BD85BC1FB237}"/>
              </a:ext>
            </a:extLst>
          </p:cNvPr>
          <p:cNvSpPr/>
          <p:nvPr/>
        </p:nvSpPr>
        <p:spPr>
          <a:xfrm>
            <a:off x="1528556" y="1124744"/>
            <a:ext cx="770099" cy="426651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PAH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2C006997-9562-1ED0-8ED1-3E8CBD199A28}"/>
              </a:ext>
            </a:extLst>
          </p:cNvPr>
          <p:cNvSpPr/>
          <p:nvPr/>
        </p:nvSpPr>
        <p:spPr>
          <a:xfrm>
            <a:off x="108162" y="5346047"/>
            <a:ext cx="8927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Tyrosine hydroxylase (TH, EC 1.14.16.2) catalyzes the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hydroxylation of L-tyrosine to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L-dopa, the rate limiting step in the biosynthesis of the dopamine, norepinephrine, and epinephrine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BFF44E85-75CB-65D8-317A-879777DDB455}"/>
              </a:ext>
            </a:extLst>
          </p:cNvPr>
          <p:cNvSpPr/>
          <p:nvPr/>
        </p:nvSpPr>
        <p:spPr>
          <a:xfrm>
            <a:off x="99107" y="6254865"/>
            <a:ext cx="8861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470" indent="-285750"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Reaction requires molecular oxygen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ferrous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iron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the cofactor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activity</a:t>
            </a:r>
            <a:r>
              <a:rPr lang="en-US" dirty="0"/>
              <a:t>.</a:t>
            </a:r>
          </a:p>
        </p:txBody>
      </p:sp>
      <p:cxnSp>
        <p:nvCxnSpPr>
          <p:cNvPr id="16" name="Łącznik prostoliniowy 15">
            <a:extLst>
              <a:ext uri="{FF2B5EF4-FFF2-40B4-BE49-F238E27FC236}">
                <a16:creationId xmlns:a16="http://schemas.microsoft.com/office/drawing/2014/main" id="{C9C7B757-A636-9B21-389D-E76C721C9250}"/>
              </a:ext>
            </a:extLst>
          </p:cNvPr>
          <p:cNvCxnSpPr/>
          <p:nvPr/>
        </p:nvCxnSpPr>
        <p:spPr>
          <a:xfrm flipV="1">
            <a:off x="1259632" y="2043423"/>
            <a:ext cx="1204829" cy="556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19">
            <a:extLst>
              <a:ext uri="{FF2B5EF4-FFF2-40B4-BE49-F238E27FC236}">
                <a16:creationId xmlns:a16="http://schemas.microsoft.com/office/drawing/2014/main" id="{B8F0684F-8655-60E2-1E54-E973EA25E858}"/>
              </a:ext>
            </a:extLst>
          </p:cNvPr>
          <p:cNvCxnSpPr/>
          <p:nvPr/>
        </p:nvCxnSpPr>
        <p:spPr>
          <a:xfrm>
            <a:off x="1259632" y="2006034"/>
            <a:ext cx="1204829" cy="593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8369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7AEBA-8076-C489-E10D-7F7CF0CA8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30C8DA-FD6D-1DDC-82ED-7E83B83DF1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712968" cy="619268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dirty="0"/>
              <a:t>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TYROSINE HYDROXYLASE DEFICIENCY (THD)</a:t>
            </a:r>
          </a:p>
          <a:p>
            <a:pPr marL="45720" indent="0" algn="ctr">
              <a:buNone/>
            </a:pPr>
            <a:endParaRPr lang="pl-PL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disorder is known under different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names in the literature, namely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Segawa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syndrome’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‘infantile parkinsonism’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‘L-dopa-responsive dystonia’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(DRD)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Segawa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syndrome’,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is also used to indicate another defect in neurotransmitter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biosynthesis, caused by GTP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cyclohydrolase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mutations.</a:t>
            </a:r>
          </a:p>
          <a:p>
            <a:pPr marL="45720" indent="0">
              <a:buNone/>
            </a:pP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‘Infantile parkinsonism’ and 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DRD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found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all patients with THD. 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phenotype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THD can be so different that it is not simply associated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an extrapyramidal movement disorder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2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87338" y="260350"/>
            <a:ext cx="8856662" cy="6408738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2800" dirty="0">
              <a:solidFill>
                <a:schemeClr val="tx1"/>
              </a:solidFill>
            </a:endParaRPr>
          </a:p>
          <a:p>
            <a:pP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>
              <a:buNone/>
            </a:pPr>
            <a:endParaRPr lang="pl-PL" sz="2000" b="1" dirty="0">
              <a:solidFill>
                <a:schemeClr val="tx1"/>
              </a:solidFill>
            </a:endParaRPr>
          </a:p>
          <a:p>
            <a:pPr>
              <a:buNone/>
            </a:pPr>
            <a:endParaRPr lang="pl-PL" sz="2000" dirty="0"/>
          </a:p>
          <a:p>
            <a:pPr>
              <a:buNone/>
            </a:pPr>
            <a:endParaRPr lang="pl-PL" sz="2000" dirty="0"/>
          </a:p>
        </p:txBody>
      </p:sp>
      <p:sp>
        <p:nvSpPr>
          <p:cNvPr id="2" name="Prostokąt 1"/>
          <p:cNvSpPr/>
          <p:nvPr/>
        </p:nvSpPr>
        <p:spPr>
          <a:xfrm>
            <a:off x="611560" y="620688"/>
            <a:ext cx="77768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PSYCHIATRIC/BEHAVIORAL SYMPTOMS </a:t>
            </a:r>
          </a:p>
          <a:p>
            <a:pPr>
              <a:buNone/>
            </a:pP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irritability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depression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mental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retardation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SLEEP DISTURBANCE </a:t>
            </a:r>
          </a:p>
          <a:p>
            <a:pPr>
              <a:buNone/>
            </a:pP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hypersomnolence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difficulty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maintaining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sleep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AUTONOMIC SYMPTOMS</a:t>
            </a:r>
          </a:p>
          <a:p>
            <a:pPr>
              <a:buNone/>
            </a:pP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instability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gastrointestinal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excessive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drooling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None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DIURNAL FLUCTUATIONS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3778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65437-83C7-A1A7-A559-A9F031098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E6999B-F353-1408-E993-D758693A8C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856984" cy="60486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BIOCHEMICAL FINDINGS IN TH DEFICIENCY:</a:t>
            </a:r>
          </a:p>
          <a:p>
            <a:pPr marL="45720" indent="0" algn="ctr">
              <a:buNone/>
            </a:pPr>
            <a:endParaRPr lang="pl-PL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endParaRPr lang="pl-PL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biogenic amine metabolites 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CSF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pterin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profile in CSF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phenylalanine loading test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molecular study</a:t>
            </a:r>
          </a:p>
          <a:p>
            <a:pPr marL="45720" indent="0">
              <a:buNone/>
            </a:pPr>
            <a:endParaRPr lang="pl-PL" sz="24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38" y="2154763"/>
            <a:ext cx="8115300" cy="188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GB" sz="2000" dirty="0"/>
              <a:t>DOPA-RESPONSIVE DYSTONIA (MILD TH DEFICIENCY)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GB" sz="2000" b="1" dirty="0"/>
              <a:t> </a:t>
            </a:r>
            <a:r>
              <a:rPr lang="pl-PL" sz="2000" b="1" dirty="0"/>
              <a:t>INFANTILE PARKINSONISM WITH MOTOR DELAY (SEVERE FORM)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(3) </a:t>
            </a:r>
            <a:r>
              <a:rPr lang="en-GB" sz="2000" dirty="0"/>
              <a:t>PROGRESSIVE PEDIATRIC ENCEPHALOPATHY (VERY SEVERE FORM)</a:t>
            </a:r>
            <a:endParaRPr lang="pl-PL" sz="20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42875" y="1369933"/>
            <a:ext cx="8658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Based on the severity of symptoms and response to levodopa treatment</a:t>
            </a:r>
            <a:r>
              <a:rPr lang="pl-PL" b="1" dirty="0">
                <a:solidFill>
                  <a:srgbClr val="002060"/>
                </a:solidFill>
              </a:rPr>
              <a:t>, </a:t>
            </a:r>
          </a:p>
          <a:p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71475" y="4816"/>
            <a:ext cx="8201026" cy="130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dirty="0"/>
              <a:t>TH </a:t>
            </a:r>
            <a:r>
              <a:rPr lang="pl-PL" sz="2800" dirty="0" err="1"/>
              <a:t>deficiency</a:t>
            </a:r>
            <a:r>
              <a:rPr lang="pl-PL" sz="28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WIDE PHENOTYPE SPECTRUM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61296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90F97C-477C-5F91-F36F-7EF2EEC48B1A}"/>
              </a:ext>
            </a:extLst>
          </p:cNvPr>
          <p:cNvSpPr txBox="1"/>
          <p:nvPr/>
        </p:nvSpPr>
        <p:spPr>
          <a:xfrm>
            <a:off x="611560" y="2136339"/>
            <a:ext cx="79208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/>
              <a:t>(DYT5B, DYT-TH) </a:t>
            </a:r>
          </a:p>
          <a:p>
            <a:pPr algn="ctr"/>
            <a:r>
              <a:rPr lang="pl-PL" sz="1800" dirty="0" err="1"/>
              <a:t>onset</a:t>
            </a:r>
            <a:r>
              <a:rPr lang="pl-PL" sz="1800" dirty="0"/>
              <a:t> of </a:t>
            </a:r>
            <a:r>
              <a:rPr lang="pl-PL" sz="1800" dirty="0" err="1"/>
              <a:t>symptoms</a:t>
            </a:r>
            <a:r>
              <a:rPr lang="pl-PL" sz="1800" dirty="0"/>
              <a:t> 12 </a:t>
            </a:r>
            <a:r>
              <a:rPr lang="pl-PL" sz="1800" dirty="0" err="1"/>
              <a:t>months</a:t>
            </a:r>
            <a:r>
              <a:rPr lang="pl-PL" sz="1800" dirty="0"/>
              <a:t> and 12 </a:t>
            </a:r>
            <a:r>
              <a:rPr lang="pl-PL" sz="1800" dirty="0" err="1"/>
              <a:t>years</a:t>
            </a:r>
            <a:r>
              <a:rPr lang="pl-PL" sz="1800" dirty="0"/>
              <a:t>; </a:t>
            </a:r>
          </a:p>
          <a:p>
            <a:pPr algn="ctr"/>
            <a:endParaRPr lang="pl-PL" sz="1800" dirty="0"/>
          </a:p>
          <a:p>
            <a:pPr algn="ctr"/>
            <a:r>
              <a:rPr lang="en-GB" sz="1800" dirty="0"/>
              <a:t>THE INITIAL SYMPTOMS ARE USUALLY LOWER LIMB DYSTONIA </a:t>
            </a:r>
          </a:p>
          <a:p>
            <a:pPr algn="ctr"/>
            <a:r>
              <a:rPr lang="en-GB" sz="1800" dirty="0"/>
              <a:t>AND/OR DIFFICULTY IN WALKING</a:t>
            </a:r>
            <a:br>
              <a:rPr lang="pl-PL" sz="1800" dirty="0"/>
            </a:br>
            <a:r>
              <a:rPr lang="pl-PL" sz="1800" dirty="0"/>
              <a:t>DIURNAL FLUCTUATION</a:t>
            </a:r>
          </a:p>
          <a:p>
            <a:pPr algn="ctr"/>
            <a:r>
              <a:rPr lang="pl-PL" dirty="0"/>
              <a:t>(</a:t>
            </a:r>
            <a:r>
              <a:rPr lang="en-GB" dirty="0"/>
              <a:t>SYMPTOMS WORSE IN THE EVENING AND IMPROVEMENT AFTER SLEEP</a:t>
            </a:r>
            <a:r>
              <a:rPr lang="pl-PL" dirty="0"/>
              <a:t>).</a:t>
            </a: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id="{E3505E7F-90E0-47D9-3BC8-5AA46F6FC5C9}"/>
              </a:ext>
            </a:extLst>
          </p:cNvPr>
          <p:cNvSpPr txBox="1"/>
          <p:nvPr/>
        </p:nvSpPr>
        <p:spPr>
          <a:xfrm>
            <a:off x="376448" y="271462"/>
            <a:ext cx="7919347" cy="581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GB" sz="2400" dirty="0"/>
              <a:t>DOPA-RESPONSIVE DYSTONIA (MILD TH DEFICIENCY)</a:t>
            </a:r>
          </a:p>
        </p:txBody>
      </p:sp>
    </p:spTree>
    <p:extLst>
      <p:ext uri="{BB962C8B-B14F-4D97-AF65-F5344CB8AC3E}">
        <p14:creationId xmlns:p14="http://schemas.microsoft.com/office/powerpoint/2010/main" val="42781607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8088549-5D17-9CCB-4730-4237B50F756B}"/>
              </a:ext>
            </a:extLst>
          </p:cNvPr>
          <p:cNvSpPr txBox="1"/>
          <p:nvPr/>
        </p:nvSpPr>
        <p:spPr>
          <a:xfrm>
            <a:off x="808508" y="167149"/>
            <a:ext cx="79354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/>
              <a:t>INFANTILE PARKINSONISM WITH MOTOR DELAY</a:t>
            </a:r>
          </a:p>
          <a:p>
            <a:pPr algn="ctr">
              <a:lnSpc>
                <a:spcPct val="150000"/>
              </a:lnSpc>
            </a:pPr>
            <a:r>
              <a:rPr lang="pl-PL" sz="2400" b="1" dirty="0"/>
              <a:t> (SEVERE FORM)</a:t>
            </a:r>
            <a:endParaRPr lang="pl-PL" sz="2400" b="1" dirty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C2C6591-C919-6F3D-75A3-215FC198BCB1}"/>
              </a:ext>
            </a:extLst>
          </p:cNvPr>
          <p:cNvSpPr txBox="1"/>
          <p:nvPr/>
        </p:nvSpPr>
        <p:spPr>
          <a:xfrm>
            <a:off x="400122" y="1916832"/>
            <a:ext cx="819647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THE BEGINNING OF THE DISEASE IT OCCURS FROM 3 TO 12 MONTHS</a:t>
            </a:r>
          </a:p>
          <a:p>
            <a:pPr algn="ctr"/>
            <a:endParaRPr lang="pl-PL" sz="2000" dirty="0"/>
          </a:p>
          <a:p>
            <a:pPr algn="ctr"/>
            <a:r>
              <a:rPr lang="pl-PL" sz="2400" dirty="0"/>
              <a:t> </a:t>
            </a:r>
            <a:endParaRPr lang="pl-PL" dirty="0"/>
          </a:p>
          <a:p>
            <a:pPr algn="ctr"/>
            <a:r>
              <a:rPr lang="pl-PL" sz="2400" dirty="0"/>
              <a:t>INFANT SHOW AXIAL HYPOTONIA </a:t>
            </a:r>
          </a:p>
          <a:p>
            <a:pPr algn="ctr"/>
            <a:r>
              <a:rPr lang="pl-PL" sz="2400" dirty="0"/>
              <a:t>AND PARKINSON'S SYMPTOMS </a:t>
            </a:r>
          </a:p>
          <a:p>
            <a:pPr algn="ctr"/>
            <a:r>
              <a:rPr lang="pl-PL" sz="2400" dirty="0"/>
              <a:t>(HYPOKINESIA, STIFFNESS OF LIMBS AND/OR TREMOR)</a:t>
            </a:r>
          </a:p>
        </p:txBody>
      </p:sp>
    </p:spTree>
    <p:extLst>
      <p:ext uri="{BB962C8B-B14F-4D97-AF65-F5344CB8AC3E}">
        <p14:creationId xmlns:p14="http://schemas.microsoft.com/office/powerpoint/2010/main" val="19290631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90140A-66DD-6A90-717C-1D047E5E4F4F}"/>
              </a:ext>
            </a:extLst>
          </p:cNvPr>
          <p:cNvSpPr txBox="1"/>
          <p:nvPr/>
        </p:nvSpPr>
        <p:spPr>
          <a:xfrm>
            <a:off x="755576" y="476672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PROGRESSIVE PEDIATRIC ENCEPHALOPATHY (VERY SEVERE FORM)</a:t>
            </a:r>
            <a:endParaRPr lang="en-PL" dirty="0"/>
          </a:p>
        </p:txBody>
      </p:sp>
      <p:sp>
        <p:nvSpPr>
          <p:cNvPr id="4" name="Prostokąt 1">
            <a:extLst>
              <a:ext uri="{FF2B5EF4-FFF2-40B4-BE49-F238E27FC236}">
                <a16:creationId xmlns:a16="http://schemas.microsoft.com/office/drawing/2014/main" id="{378D9351-02FA-6784-0116-984EFD2CBD9A}"/>
              </a:ext>
            </a:extLst>
          </p:cNvPr>
          <p:cNvSpPr/>
          <p:nvPr/>
        </p:nvSpPr>
        <p:spPr>
          <a:xfrm>
            <a:off x="314325" y="1610916"/>
            <a:ext cx="85296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ONENSE OF THE DISEASE OCCURS AT THE AGE OF THREE TO SIX MONTHS</a:t>
            </a:r>
          </a:p>
          <a:p>
            <a:r>
              <a:rPr lang="en-GB" dirty="0"/>
              <a:t>IN MOST CASES, ABNORMALITIES DURING THE FETAL PERIOD</a:t>
            </a:r>
          </a:p>
          <a:p>
            <a:endParaRPr lang="pl-PL" dirty="0"/>
          </a:p>
          <a:p>
            <a:r>
              <a:rPr lang="en-GB" dirty="0"/>
              <a:t>SIGNIFICANT DELAY IN MOTOR DEVELOPMENT,</a:t>
            </a:r>
          </a:p>
          <a:p>
            <a:r>
              <a:rPr lang="en-GB" dirty="0"/>
              <a:t>AXIAL HYPOTONIA, SEVERE HYPOKINESIS,</a:t>
            </a:r>
          </a:p>
          <a:p>
            <a:r>
              <a:rPr lang="en-GB" dirty="0"/>
              <a:t>LIMB HYPERTONIA (STIGNESS AND/OR SPASTICITY), EYELID DROPPING (PTOSIS)</a:t>
            </a:r>
          </a:p>
          <a:p>
            <a:endParaRPr lang="en-GB" dirty="0"/>
          </a:p>
          <a:p>
            <a:r>
              <a:rPr lang="en-GB" dirty="0"/>
              <a:t>INTELLECTUAL DISABILITY</a:t>
            </a:r>
          </a:p>
          <a:p>
            <a:r>
              <a:rPr lang="pl-PL" dirty="0"/>
              <a:t> </a:t>
            </a:r>
            <a:r>
              <a:rPr lang="en-GB" dirty="0"/>
              <a:t>PERIODS OF EXCESSIVE SLEEPY (WITH INCREASED SWEATING AND DIVILING)</a:t>
            </a:r>
          </a:p>
        </p:txBody>
      </p:sp>
    </p:spTree>
    <p:extLst>
      <p:ext uri="{BB962C8B-B14F-4D97-AF65-F5344CB8AC3E}">
        <p14:creationId xmlns:p14="http://schemas.microsoft.com/office/powerpoint/2010/main" val="26797551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7400" y="1628339"/>
            <a:ext cx="72771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dirty="0">
                <a:ea typeface="Lucida Sans Unicode" panose="020B0602030504020204" pitchFamily="34" charset="0"/>
              </a:rPr>
              <a:t>MRI   -  </a:t>
            </a:r>
            <a:r>
              <a:rPr lang="pl-PL" dirty="0" err="1">
                <a:ea typeface="Lucida Sans Unicode" panose="020B0602030504020204" pitchFamily="34" charset="0"/>
              </a:rPr>
              <a:t>normal</a:t>
            </a:r>
            <a:r>
              <a:rPr lang="pl-PL" dirty="0">
                <a:ea typeface="Lucida Sans Unicode" panose="020B0602030504020204" pitchFamily="34" charset="0"/>
              </a:rPr>
              <a:t>. </a:t>
            </a:r>
          </a:p>
          <a:p>
            <a:pPr>
              <a:spcAft>
                <a:spcPts val="0"/>
              </a:spcAft>
            </a:pPr>
            <a:endParaRPr lang="pl-PL" dirty="0">
              <a:ea typeface="Lucida Sans Unicode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pl-PL" dirty="0">
                <a:ea typeface="Lucida Sans Unicode" panose="020B0602030504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pl-PL" dirty="0">
                <a:ea typeface="Lucida Sans Unicode" panose="020B0602030504020204" pitchFamily="34" charset="0"/>
              </a:rPr>
              <a:t>Age-</a:t>
            </a:r>
            <a:r>
              <a:rPr lang="pl-PL" dirty="0" err="1">
                <a:ea typeface="Lucida Sans Unicode" panose="020B0602030504020204" pitchFamily="34" charset="0"/>
              </a:rPr>
              <a:t>appropriate</a:t>
            </a:r>
            <a:r>
              <a:rPr lang="pl-PL" dirty="0">
                <a:ea typeface="Lucida Sans Unicode" panose="020B0602030504020204" pitchFamily="34" charset="0"/>
              </a:rPr>
              <a:t> </a:t>
            </a:r>
            <a:r>
              <a:rPr lang="pl-PL" dirty="0" err="1">
                <a:ea typeface="Lucida Sans Unicode" panose="020B0602030504020204" pitchFamily="34" charset="0"/>
              </a:rPr>
              <a:t>myelination</a:t>
            </a:r>
            <a:r>
              <a:rPr lang="pl-PL" dirty="0">
                <a:ea typeface="Lucida Sans Unicode" panose="020B0602030504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dirty="0"/>
              <a:t>The ventricular system is of normal width, symmetrical</a:t>
            </a:r>
            <a:r>
              <a:rPr lang="pl-PL" dirty="0">
                <a:ea typeface="Lucida Sans Unicode" panose="020B0602030504020204" pitchFamily="34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pl-PL" dirty="0" err="1">
                <a:ea typeface="Lucida Sans Unicode" panose="020B0602030504020204" pitchFamily="34" charset="0"/>
              </a:rPr>
              <a:t>Paracerebral</a:t>
            </a:r>
            <a:r>
              <a:rPr lang="pl-PL" dirty="0">
                <a:ea typeface="Lucida Sans Unicode" panose="020B0602030504020204" pitchFamily="34" charset="0"/>
              </a:rPr>
              <a:t> fluid </a:t>
            </a:r>
            <a:r>
              <a:rPr lang="pl-PL" dirty="0" err="1">
                <a:ea typeface="Lucida Sans Unicode" panose="020B0602030504020204" pitchFamily="34" charset="0"/>
              </a:rPr>
              <a:t>spaces</a:t>
            </a:r>
            <a:r>
              <a:rPr lang="pl-PL" dirty="0">
                <a:ea typeface="Lucida Sans Unicode" panose="020B0602030504020204" pitchFamily="34" charset="0"/>
              </a:rPr>
              <a:t> not </a:t>
            </a:r>
            <a:r>
              <a:rPr lang="pl-PL" dirty="0" err="1">
                <a:ea typeface="Lucida Sans Unicode" panose="020B0602030504020204" pitchFamily="34" charset="0"/>
              </a:rPr>
              <a:t>dilated</a:t>
            </a:r>
            <a:r>
              <a:rPr lang="pl-PL" dirty="0">
                <a:ea typeface="Lucida Sans Unicode" panose="020B0602030504020204" pitchFamily="34" charset="0"/>
              </a:rPr>
              <a:t>. </a:t>
            </a:r>
          </a:p>
          <a:p>
            <a:pPr>
              <a:spcAft>
                <a:spcPts val="0"/>
              </a:spcAft>
            </a:pPr>
            <a:endParaRPr lang="pl-PL" sz="2800" dirty="0">
              <a:ea typeface="Lucida Sans Unicode" panose="020B0602030504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87400" y="923033"/>
            <a:ext cx="140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EEG </a:t>
            </a:r>
            <a:r>
              <a:rPr lang="pl-PL" dirty="0" err="1"/>
              <a:t>normal</a:t>
            </a:r>
            <a:r>
              <a:rPr lang="pl-PL" dirty="0"/>
              <a:t>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787400" y="4762500"/>
            <a:ext cx="4804841" cy="874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Tandem MS-MS(MS/MS) -  NORMAL</a:t>
            </a:r>
          </a:p>
          <a:p>
            <a:pPr>
              <a:lnSpc>
                <a:spcPct val="150000"/>
              </a:lnSpc>
            </a:pPr>
            <a:r>
              <a:rPr lang="pl-PL" dirty="0"/>
              <a:t>ORGANIC ACIDS PROFILE GC-MS -  NORMAL</a:t>
            </a:r>
          </a:p>
        </p:txBody>
      </p:sp>
    </p:spTree>
    <p:extLst>
      <p:ext uri="{BB962C8B-B14F-4D97-AF65-F5344CB8AC3E}">
        <p14:creationId xmlns:p14="http://schemas.microsoft.com/office/powerpoint/2010/main" val="28581523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180528" y="211138"/>
            <a:ext cx="9144000" cy="47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l-PL" sz="40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pl-PL" sz="96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?</a:t>
            </a:r>
          </a:p>
          <a:p>
            <a:pPr algn="ctr" eaLnBrk="1" hangingPunct="1">
              <a:defRPr/>
            </a:pPr>
            <a:endParaRPr lang="pl-PL" sz="96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pl-PL" sz="16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pl-PL" sz="16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pl-PL" sz="40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802606" y="2903538"/>
            <a:ext cx="628466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pl-PL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l-PL" b="1" dirty="0">
                <a:solidFill>
                  <a:schemeClr val="accent1">
                    <a:lumMod val="25000"/>
                  </a:schemeClr>
                </a:solidFill>
                <a:latin typeface="Arial" charset="0"/>
                <a:cs typeface="Arial" charset="0"/>
              </a:rPr>
              <a:t>LUMBAR PUNCTION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– NEUROTRANSMITTER ANALYSIS</a:t>
            </a:r>
          </a:p>
        </p:txBody>
      </p:sp>
    </p:spTree>
    <p:extLst>
      <p:ext uri="{BB962C8B-B14F-4D97-AF65-F5344CB8AC3E}">
        <p14:creationId xmlns:p14="http://schemas.microsoft.com/office/powerpoint/2010/main" val="4747621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82E0B-A900-A06C-0906-11A4F0E4D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C2979C-9CD1-449D-9AA7-D16E14CB8C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9036496" cy="6480720"/>
          </a:xfrm>
        </p:spPr>
        <p:txBody>
          <a:bodyPr/>
          <a:lstStyle/>
          <a:p>
            <a:pPr marL="45720" indent="0">
              <a:buNone/>
            </a:pPr>
            <a:r>
              <a:rPr lang="pl-PL" sz="2400" b="1" dirty="0">
                <a:solidFill>
                  <a:srgbClr val="C00000"/>
                </a:solidFill>
              </a:rPr>
              <a:t>       </a:t>
            </a:r>
            <a:r>
              <a:rPr lang="pl-PL" sz="2400" b="1" dirty="0">
                <a:solidFill>
                  <a:srgbClr val="FF0000"/>
                </a:solidFill>
              </a:rPr>
              <a:t>BIOCHEMICAL </a:t>
            </a:r>
            <a:r>
              <a:rPr lang="en-US" sz="2400" b="1" dirty="0">
                <a:solidFill>
                  <a:srgbClr val="FF0000"/>
                </a:solidFill>
              </a:rPr>
              <a:t>RESULTS</a:t>
            </a:r>
            <a:r>
              <a:rPr lang="pl-PL" sz="2400" b="1" dirty="0">
                <a:solidFill>
                  <a:srgbClr val="FF0000"/>
                </a:solidFill>
              </a:rPr>
              <a:t> FOR THE PATIENT WITH THD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pl-PL" dirty="0"/>
              <a:t> </a:t>
            </a:r>
            <a:endParaRPr lang="en-US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1CDA828-528B-171C-122F-1E42A4B50B8E}"/>
              </a:ext>
            </a:extLst>
          </p:cNvPr>
          <p:cNvGraphicFramePr>
            <a:graphicFrameLocks/>
          </p:cNvGraphicFramePr>
          <p:nvPr/>
        </p:nvGraphicFramePr>
        <p:xfrm>
          <a:off x="539552" y="908720"/>
          <a:ext cx="7704856" cy="519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6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Before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treatment</a:t>
                      </a:r>
                      <a:r>
                        <a:rPr lang="pl-PL" dirty="0"/>
                        <a:t> (7m)</a:t>
                      </a:r>
                      <a:r>
                        <a:rPr lang="pl-PL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Reference </a:t>
                      </a:r>
                      <a:r>
                        <a:rPr lang="pl-PL" dirty="0" err="1"/>
                        <a:t>range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303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BA</a:t>
                      </a:r>
                      <a:r>
                        <a:rPr lang="pl-PL" dirty="0"/>
                        <a:t> </a:t>
                      </a:r>
                      <a:r>
                        <a:rPr lang="pl-PL" b="1" dirty="0" err="1"/>
                        <a:t>metabolites</a:t>
                      </a:r>
                      <a:endParaRPr lang="pl-PL" b="1" dirty="0"/>
                    </a:p>
                    <a:p>
                      <a:pPr algn="ctr"/>
                      <a:r>
                        <a:rPr lang="pl-PL" dirty="0"/>
                        <a:t>HVA </a:t>
                      </a:r>
                      <a:r>
                        <a:rPr lang="pl-PL" sz="1400" dirty="0"/>
                        <a:t>[</a:t>
                      </a:r>
                      <a:r>
                        <a:rPr lang="pl-PL" sz="1400" dirty="0" err="1"/>
                        <a:t>nmol</a:t>
                      </a:r>
                      <a:r>
                        <a:rPr lang="pl-PL" sz="1400" dirty="0"/>
                        <a:t>/L] (CSF)</a:t>
                      </a:r>
                      <a:endParaRPr lang="en-US" sz="1400" dirty="0"/>
                    </a:p>
                    <a:p>
                      <a:pPr algn="ctr"/>
                      <a:r>
                        <a:rPr lang="pl-PL" dirty="0"/>
                        <a:t>5-HIAA</a:t>
                      </a:r>
                      <a:r>
                        <a:rPr lang="pl-PL" baseline="0" dirty="0"/>
                        <a:t> </a:t>
                      </a:r>
                      <a:r>
                        <a:rPr lang="pl-PL" sz="1400" baseline="0" dirty="0"/>
                        <a:t>[</a:t>
                      </a:r>
                      <a:r>
                        <a:rPr lang="pl-PL" sz="1400" baseline="0" dirty="0" err="1"/>
                        <a:t>nmol</a:t>
                      </a:r>
                      <a:r>
                        <a:rPr lang="pl-PL" sz="1400" baseline="0" dirty="0"/>
                        <a:t>/L](CSF)</a:t>
                      </a:r>
                      <a:endParaRPr lang="en-US" sz="1400" dirty="0"/>
                    </a:p>
                    <a:p>
                      <a:pPr algn="ctr"/>
                      <a:r>
                        <a:rPr lang="pl-PL" dirty="0"/>
                        <a:t>3-OMD</a:t>
                      </a:r>
                      <a:r>
                        <a:rPr lang="pl-PL" baseline="0" dirty="0"/>
                        <a:t> </a:t>
                      </a:r>
                      <a:r>
                        <a:rPr lang="pl-PL" sz="1400" baseline="0" dirty="0"/>
                        <a:t>[</a:t>
                      </a:r>
                      <a:r>
                        <a:rPr lang="pl-PL" sz="1400" baseline="0" dirty="0" err="1"/>
                        <a:t>nmol</a:t>
                      </a:r>
                      <a:r>
                        <a:rPr lang="pl-PL" sz="1400" baseline="0" dirty="0"/>
                        <a:t>/L] (CSF)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  <a:p>
                      <a:pPr algn="ctr"/>
                      <a:r>
                        <a:rPr lang="pl-PL" dirty="0"/>
                        <a:t>199</a:t>
                      </a:r>
                    </a:p>
                    <a:p>
                      <a:pPr algn="ctr"/>
                      <a:r>
                        <a:rPr lang="pl-PL" dirty="0" err="1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300</a:t>
                      </a:r>
                      <a:r>
                        <a:rPr lang="pl-PL" baseline="0" dirty="0"/>
                        <a:t> – 1000</a:t>
                      </a:r>
                    </a:p>
                    <a:p>
                      <a:pPr algn="ctr"/>
                      <a:r>
                        <a:rPr lang="pl-PL" baseline="0" dirty="0"/>
                        <a:t>200 – 800</a:t>
                      </a:r>
                    </a:p>
                    <a:p>
                      <a:pPr algn="ctr"/>
                      <a:r>
                        <a:rPr lang="pl-PL" baseline="0" dirty="0"/>
                        <a:t>&lt; 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33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err="1"/>
                        <a:t>Pterins</a:t>
                      </a:r>
                      <a:r>
                        <a:rPr lang="pl-PL" sz="2000" b="1" dirty="0"/>
                        <a:t> </a:t>
                      </a:r>
                      <a:r>
                        <a:rPr lang="pl-PL" sz="1600" b="1" baseline="30000" dirty="0"/>
                        <a:t>(*)</a:t>
                      </a:r>
                    </a:p>
                    <a:p>
                      <a:pPr algn="ctr"/>
                      <a:r>
                        <a:rPr lang="pl-PL" sz="1800" dirty="0" err="1"/>
                        <a:t>Bio</a:t>
                      </a:r>
                      <a:r>
                        <a:rPr lang="pl-PL" sz="1400" baseline="0" dirty="0"/>
                        <a:t> [</a:t>
                      </a:r>
                      <a:r>
                        <a:rPr lang="pl-PL" sz="1400" baseline="0" dirty="0" err="1"/>
                        <a:t>nmol</a:t>
                      </a:r>
                      <a:r>
                        <a:rPr lang="pl-PL" sz="1400" baseline="0" dirty="0"/>
                        <a:t>/L] (CSF)</a:t>
                      </a:r>
                      <a:endParaRPr lang="en-US" sz="1400" dirty="0"/>
                    </a:p>
                    <a:p>
                      <a:pPr algn="ctr"/>
                      <a:r>
                        <a:rPr lang="pl-PL" sz="1800" dirty="0" err="1"/>
                        <a:t>Neo</a:t>
                      </a:r>
                      <a:r>
                        <a:rPr lang="pl-PL" sz="1400" baseline="0" dirty="0"/>
                        <a:t> [</a:t>
                      </a:r>
                      <a:r>
                        <a:rPr lang="pl-PL" sz="1400" baseline="0" dirty="0" err="1"/>
                        <a:t>nmol</a:t>
                      </a:r>
                      <a:r>
                        <a:rPr lang="pl-PL" sz="1400" baseline="0" dirty="0"/>
                        <a:t>/L] (CSF)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41</a:t>
                      </a:r>
                      <a:endParaRPr lang="en-US" dirty="0"/>
                    </a:p>
                    <a:p>
                      <a:pPr algn="ctr"/>
                      <a:r>
                        <a:rPr lang="pl-PL" dirty="0"/>
                        <a:t>15,5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10 – 42</a:t>
                      </a:r>
                    </a:p>
                    <a:p>
                      <a:pPr algn="ctr"/>
                      <a:r>
                        <a:rPr lang="pl-PL" dirty="0"/>
                        <a:t>4,1 – 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940"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Prolactine</a:t>
                      </a:r>
                      <a:r>
                        <a:rPr lang="pl-PL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2,7 – 19,7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733"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Phenylalanine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loading</a:t>
                      </a:r>
                      <a:r>
                        <a:rPr lang="pl-PL" dirty="0"/>
                        <a:t> test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Normal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733"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Molecular</a:t>
                      </a:r>
                      <a:r>
                        <a:rPr lang="pl-PL" baseline="0" dirty="0"/>
                        <a:t> </a:t>
                      </a:r>
                      <a:r>
                        <a:rPr lang="pl-PL" baseline="0" dirty="0" err="1"/>
                        <a:t>study</a:t>
                      </a:r>
                      <a:r>
                        <a:rPr lang="pl-PL" baseline="0" dirty="0"/>
                        <a:t> of </a:t>
                      </a:r>
                      <a:r>
                        <a:rPr lang="pl-PL" i="1" baseline="0" dirty="0"/>
                        <a:t>TH</a:t>
                      </a:r>
                      <a:r>
                        <a:rPr lang="pl-PL" baseline="0" dirty="0"/>
                        <a:t> gen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noProof="0" dirty="0">
                          <a:solidFill>
                            <a:schemeClr val="tx1"/>
                          </a:solidFill>
                        </a:rPr>
                        <a:t>During </a:t>
                      </a:r>
                      <a:r>
                        <a:rPr lang="pl-PL" b="0" baseline="0" noProof="0" dirty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pl-PL" b="0" baseline="0" noProof="0" dirty="0" err="1">
                          <a:solidFill>
                            <a:schemeClr val="tx1"/>
                          </a:solidFill>
                        </a:rPr>
                        <a:t>study</a:t>
                      </a:r>
                      <a:endParaRPr lang="en-US" b="0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733">
                <a:tc gridSpan="3">
                  <a:txBody>
                    <a:bodyPr/>
                    <a:lstStyle/>
                    <a:p>
                      <a:pPr algn="ctr"/>
                      <a:r>
                        <a:rPr lang="pl-PL" sz="2400" b="1" dirty="0" err="1">
                          <a:solidFill>
                            <a:srgbClr val="FF0000"/>
                          </a:solidFill>
                        </a:rPr>
                        <a:t>Excellent</a:t>
                      </a:r>
                      <a:r>
                        <a:rPr lang="pl-PL" sz="2400" b="1" dirty="0">
                          <a:solidFill>
                            <a:srgbClr val="FF0000"/>
                          </a:solidFill>
                        </a:rPr>
                        <a:t> respons</a:t>
                      </a:r>
                      <a:r>
                        <a:rPr lang="pl-PL" sz="2400" b="1" baseline="0" dirty="0">
                          <a:solidFill>
                            <a:srgbClr val="FF0000"/>
                          </a:solidFill>
                        </a:rPr>
                        <a:t> to </a:t>
                      </a:r>
                      <a:r>
                        <a:rPr lang="pl-PL" sz="2400" b="1" baseline="0" dirty="0" err="1">
                          <a:solidFill>
                            <a:srgbClr val="FF0000"/>
                          </a:solidFill>
                        </a:rPr>
                        <a:t>low</a:t>
                      </a:r>
                      <a:r>
                        <a:rPr lang="pl-PL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l-PL" sz="2400" b="1" baseline="0" dirty="0" err="1">
                          <a:solidFill>
                            <a:srgbClr val="FF0000"/>
                          </a:solidFill>
                        </a:rPr>
                        <a:t>dose</a:t>
                      </a:r>
                      <a:r>
                        <a:rPr lang="pl-PL" sz="2400" b="1" baseline="0" dirty="0">
                          <a:solidFill>
                            <a:srgbClr val="FF0000"/>
                          </a:solidFill>
                        </a:rPr>
                        <a:t> of L-</a:t>
                      </a:r>
                      <a:r>
                        <a:rPr lang="pl-PL" sz="2400" b="1" baseline="0" dirty="0" err="1">
                          <a:solidFill>
                            <a:srgbClr val="FF0000"/>
                          </a:solidFill>
                        </a:rPr>
                        <a:t>dopa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8776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02995-E52B-104C-DCB8-DBABE0F1A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D3A73A-9D5D-8E4D-EAF6-61441E41D8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9144000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endParaRPr lang="pl-PL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THD DEFICIENCY PRESENTS WITH:</a:t>
            </a:r>
          </a:p>
          <a:p>
            <a:pPr marL="45720" indent="0" algn="ctr">
              <a:buNone/>
            </a:pPr>
            <a:endParaRPr lang="pl-PL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abnormal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biogenic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amine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metabolites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CSF </a:t>
            </a:r>
          </a:p>
          <a:p>
            <a:pPr marL="45720" indent="0" algn="ctr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HVA in CSF)</a:t>
            </a:r>
          </a:p>
          <a:p>
            <a:pPr marL="45720" indent="0" algn="ctr">
              <a:buNone/>
            </a:pPr>
            <a:endParaRPr lang="pl-PL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pterin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profile,</a:t>
            </a: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phenylalanine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loading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test,</a:t>
            </a:r>
          </a:p>
          <a:p>
            <a:pPr marL="45720" indent="0">
              <a:buNone/>
            </a:pP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en-US" sz="26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molecular study can </a:t>
            </a:r>
            <a:r>
              <a:rPr lang="pl-PL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confirmation</a:t>
            </a:r>
            <a:r>
              <a:rPr lang="pl-PL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</a:t>
            </a:r>
            <a:r>
              <a:rPr lang="en-US" sz="2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 deficiency</a:t>
            </a:r>
            <a:endParaRPr lang="pl-PL" sz="2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endParaRPr lang="pl-PL" sz="2600" b="1" dirty="0">
              <a:solidFill>
                <a:srgbClr val="00B050"/>
              </a:solidFill>
            </a:endParaRPr>
          </a:p>
          <a:p>
            <a:pPr marL="45720" indent="0" algn="ctr">
              <a:buNone/>
            </a:pPr>
            <a:endParaRPr lang="en-US" sz="2600" b="1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pl-PL" sz="2400" dirty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84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0EE27-A312-ECF6-8FEC-6226DF0D1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66E245-4D64-591C-737B-7A7CEEC484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9055" y="548680"/>
            <a:ext cx="9144000" cy="62870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3300" dirty="0"/>
              <a:t>         </a:t>
            </a:r>
            <a:r>
              <a:rPr lang="pl-PL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Phenylalanine</a:t>
            </a:r>
            <a:r>
              <a:rPr lang="pl-PL" sz="2600" b="1" dirty="0"/>
              <a:t>         BH</a:t>
            </a:r>
            <a:r>
              <a:rPr lang="pl-PL" sz="2600" b="1" baseline="-25000" dirty="0"/>
              <a:t>4</a:t>
            </a:r>
            <a:r>
              <a:rPr lang="pl-PL" sz="2600" b="1" dirty="0"/>
              <a:t>               </a:t>
            </a:r>
          </a:p>
          <a:p>
            <a:pPr marL="45720" indent="0">
              <a:buNone/>
            </a:pPr>
            <a:r>
              <a:rPr lang="pl-PL" dirty="0"/>
              <a:t>                          </a:t>
            </a:r>
          </a:p>
          <a:p>
            <a:pPr marL="45720" indent="0">
              <a:buNone/>
            </a:pPr>
            <a:r>
              <a:rPr lang="pl-PL" dirty="0"/>
              <a:t>                           </a:t>
            </a:r>
            <a:r>
              <a:rPr lang="pl-PL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Tyrosine</a:t>
            </a:r>
            <a:r>
              <a:rPr lang="pl-PL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2300" b="1" dirty="0"/>
              <a:t>                                               </a:t>
            </a:r>
            <a:r>
              <a:rPr lang="pl-PL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Tryptophan</a:t>
            </a:r>
            <a:endParaRPr lang="pl-PL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pl-PL" sz="2600" b="1" dirty="0"/>
              <a:t>	</a:t>
            </a:r>
          </a:p>
          <a:p>
            <a:pPr marL="45720" indent="0">
              <a:buNone/>
            </a:pPr>
            <a:r>
              <a:rPr lang="pl-PL" dirty="0"/>
              <a:t>        </a:t>
            </a:r>
            <a:r>
              <a:rPr lang="pl-PL" b="1" dirty="0"/>
              <a:t>3-OMD  </a:t>
            </a:r>
            <a:r>
              <a:rPr lang="pl-PL" dirty="0"/>
              <a:t>         </a:t>
            </a:r>
            <a:r>
              <a:rPr lang="pl-PL" b="1" dirty="0"/>
              <a:t>L-</a:t>
            </a:r>
            <a:r>
              <a:rPr lang="pl-PL" b="1" dirty="0" err="1"/>
              <a:t>dopa</a:t>
            </a:r>
            <a:r>
              <a:rPr lang="pl-PL" b="1" dirty="0"/>
              <a:t>                       </a:t>
            </a:r>
            <a:r>
              <a:rPr lang="pl-PL" sz="2800" b="1" dirty="0"/>
              <a:t>BH</a:t>
            </a:r>
            <a:r>
              <a:rPr lang="pl-PL" sz="2800" b="1" baseline="-25000" dirty="0"/>
              <a:t>2</a:t>
            </a:r>
            <a:r>
              <a:rPr lang="pl-PL" sz="2800" b="1" dirty="0"/>
              <a:t>   </a:t>
            </a:r>
            <a:r>
              <a:rPr lang="pl-PL" dirty="0"/>
              <a:t>                                 </a:t>
            </a:r>
            <a:r>
              <a:rPr lang="pl-PL" sz="2400" b="1" dirty="0">
                <a:solidFill>
                  <a:schemeClr val="tx1"/>
                </a:solidFill>
              </a:rPr>
              <a:t>5-HT</a:t>
            </a:r>
            <a:r>
              <a:rPr lang="pl-PL" b="1" dirty="0">
                <a:solidFill>
                  <a:schemeClr val="tx1"/>
                </a:solidFill>
              </a:rPr>
              <a:t>  </a:t>
            </a:r>
            <a:r>
              <a:rPr lang="pl-PL" dirty="0"/>
              <a:t>                                                                                      </a:t>
            </a:r>
          </a:p>
          <a:p>
            <a:pPr marL="45720" indent="0">
              <a:buNone/>
            </a:pPr>
            <a:r>
              <a:rPr lang="pl-PL" dirty="0"/>
              <a:t>                                  </a:t>
            </a:r>
          </a:p>
          <a:p>
            <a:pPr marL="45720" indent="0">
              <a:buNone/>
            </a:pPr>
            <a:r>
              <a:rPr lang="pl-PL" sz="2000" b="1" dirty="0"/>
              <a:t>E</a:t>
            </a:r>
            <a:r>
              <a:rPr lang="pl-PL" sz="2900" b="1" dirty="0"/>
              <a:t>     </a:t>
            </a:r>
            <a:r>
              <a:rPr lang="pl-PL" sz="2400" b="1" dirty="0"/>
              <a:t>NE </a:t>
            </a:r>
            <a:r>
              <a:rPr lang="pl-PL" sz="2900" b="1" dirty="0"/>
              <a:t>     </a:t>
            </a:r>
            <a:r>
              <a:rPr lang="pl-PL" sz="2400" b="1" dirty="0" err="1"/>
              <a:t>Dopamine</a:t>
            </a:r>
            <a:r>
              <a:rPr lang="pl-PL" sz="2400" b="1" dirty="0"/>
              <a:t> </a:t>
            </a:r>
            <a:r>
              <a:rPr lang="pl-PL" sz="2100" b="1" dirty="0"/>
              <a:t>                                               </a:t>
            </a:r>
            <a:r>
              <a:rPr lang="pl-PL" sz="2400" b="1" dirty="0"/>
              <a:t>Serotonin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r>
              <a:rPr lang="pl-PL" dirty="0"/>
              <a:t>                               </a:t>
            </a:r>
            <a:r>
              <a:rPr lang="pl-PL" sz="2400" b="1" dirty="0"/>
              <a:t>HVA                                                  5-HIAA</a:t>
            </a:r>
            <a:endParaRPr lang="en-US" sz="2400" b="1" dirty="0"/>
          </a:p>
        </p:txBody>
      </p:sp>
      <p:sp>
        <p:nvSpPr>
          <p:cNvPr id="4" name="Strzałka w dół 3">
            <a:extLst>
              <a:ext uri="{FF2B5EF4-FFF2-40B4-BE49-F238E27FC236}">
                <a16:creationId xmlns:a16="http://schemas.microsoft.com/office/drawing/2014/main" id="{2B98E57B-661C-69E2-B2C6-9BE92DA2F225}"/>
              </a:ext>
            </a:extLst>
          </p:cNvPr>
          <p:cNvSpPr/>
          <p:nvPr/>
        </p:nvSpPr>
        <p:spPr>
          <a:xfrm>
            <a:off x="2411760" y="1124744"/>
            <a:ext cx="45719" cy="61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załka zakrzywiona w prawo 5">
            <a:extLst>
              <a:ext uri="{FF2B5EF4-FFF2-40B4-BE49-F238E27FC236}">
                <a16:creationId xmlns:a16="http://schemas.microsoft.com/office/drawing/2014/main" id="{CDB10158-DF6C-9EF4-415C-422DC3F3391C}"/>
              </a:ext>
            </a:extLst>
          </p:cNvPr>
          <p:cNvSpPr/>
          <p:nvPr/>
        </p:nvSpPr>
        <p:spPr>
          <a:xfrm>
            <a:off x="3099632" y="1073036"/>
            <a:ext cx="1179077" cy="18962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rzałka zakrzywiona w lewo 6">
            <a:extLst>
              <a:ext uri="{FF2B5EF4-FFF2-40B4-BE49-F238E27FC236}">
                <a16:creationId xmlns:a16="http://schemas.microsoft.com/office/drawing/2014/main" id="{7DBC36B8-5700-09FC-42BE-9937981DECDD}"/>
              </a:ext>
            </a:extLst>
          </p:cNvPr>
          <p:cNvSpPr/>
          <p:nvPr/>
        </p:nvSpPr>
        <p:spPr>
          <a:xfrm>
            <a:off x="5076056" y="1073036"/>
            <a:ext cx="1146243" cy="18659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chemat blokowy: proces alternatywny 7">
            <a:extLst>
              <a:ext uri="{FF2B5EF4-FFF2-40B4-BE49-F238E27FC236}">
                <a16:creationId xmlns:a16="http://schemas.microsoft.com/office/drawing/2014/main" id="{1224A753-3F96-0CE3-EADF-AC6B2067E257}"/>
              </a:ext>
            </a:extLst>
          </p:cNvPr>
          <p:cNvSpPr/>
          <p:nvPr/>
        </p:nvSpPr>
        <p:spPr>
          <a:xfrm>
            <a:off x="1607515" y="2123337"/>
            <a:ext cx="677529" cy="357297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chemat blokowy: proces alternatywny 10">
            <a:extLst>
              <a:ext uri="{FF2B5EF4-FFF2-40B4-BE49-F238E27FC236}">
                <a16:creationId xmlns:a16="http://schemas.microsoft.com/office/drawing/2014/main" id="{2551E797-91C3-D905-35C8-0E8B0D031063}"/>
              </a:ext>
            </a:extLst>
          </p:cNvPr>
          <p:cNvSpPr/>
          <p:nvPr/>
        </p:nvSpPr>
        <p:spPr>
          <a:xfrm>
            <a:off x="6587597" y="2134870"/>
            <a:ext cx="864097" cy="404182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TPH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trzałka w górę 11">
            <a:extLst>
              <a:ext uri="{FF2B5EF4-FFF2-40B4-BE49-F238E27FC236}">
                <a16:creationId xmlns:a16="http://schemas.microsoft.com/office/drawing/2014/main" id="{DCF94A8E-0885-1A9D-C35D-5B5337281CE7}"/>
              </a:ext>
            </a:extLst>
          </p:cNvPr>
          <p:cNvSpPr/>
          <p:nvPr/>
        </p:nvSpPr>
        <p:spPr>
          <a:xfrm>
            <a:off x="4535784" y="1400600"/>
            <a:ext cx="323407" cy="642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rostokąt zaokrąglony 17">
            <a:extLst>
              <a:ext uri="{FF2B5EF4-FFF2-40B4-BE49-F238E27FC236}">
                <a16:creationId xmlns:a16="http://schemas.microsoft.com/office/drawing/2014/main" id="{EB922F0B-ED32-48A3-1E04-FB7639C362FC}"/>
              </a:ext>
            </a:extLst>
          </p:cNvPr>
          <p:cNvSpPr/>
          <p:nvPr/>
        </p:nvSpPr>
        <p:spPr>
          <a:xfrm>
            <a:off x="4140425" y="3121062"/>
            <a:ext cx="1508752" cy="36547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/>
              <a:t>AADC</a:t>
            </a:r>
            <a:endParaRPr lang="en-US" sz="2800" b="1" dirty="0"/>
          </a:p>
        </p:txBody>
      </p:sp>
      <p:sp>
        <p:nvSpPr>
          <p:cNvPr id="19" name="Prostokąt zaokrąglony 18">
            <a:extLst>
              <a:ext uri="{FF2B5EF4-FFF2-40B4-BE49-F238E27FC236}">
                <a16:creationId xmlns:a16="http://schemas.microsoft.com/office/drawing/2014/main" id="{25271ACF-9210-ACE9-67FA-9CD15D140234}"/>
              </a:ext>
            </a:extLst>
          </p:cNvPr>
          <p:cNvSpPr/>
          <p:nvPr/>
        </p:nvSpPr>
        <p:spPr>
          <a:xfrm>
            <a:off x="4527990" y="3486532"/>
            <a:ext cx="648072" cy="28192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B</a:t>
            </a:r>
            <a:r>
              <a:rPr lang="pl-PL" sz="2000" b="1" baseline="-25000" dirty="0"/>
              <a:t>6</a:t>
            </a:r>
            <a:endParaRPr lang="en-US" sz="2000" b="1" dirty="0"/>
          </a:p>
        </p:txBody>
      </p:sp>
      <p:sp>
        <p:nvSpPr>
          <p:cNvPr id="2" name="Strzałka w lewo 1">
            <a:extLst>
              <a:ext uri="{FF2B5EF4-FFF2-40B4-BE49-F238E27FC236}">
                <a16:creationId xmlns:a16="http://schemas.microsoft.com/office/drawing/2014/main" id="{8ED37299-0D0D-AB16-CD1B-B513BE9FBFF1}"/>
              </a:ext>
            </a:extLst>
          </p:cNvPr>
          <p:cNvSpPr/>
          <p:nvPr/>
        </p:nvSpPr>
        <p:spPr>
          <a:xfrm>
            <a:off x="1314887" y="3811065"/>
            <a:ext cx="406896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załka w dół 21">
            <a:extLst>
              <a:ext uri="{FF2B5EF4-FFF2-40B4-BE49-F238E27FC236}">
                <a16:creationId xmlns:a16="http://schemas.microsoft.com/office/drawing/2014/main" id="{B6DB19D3-B35F-BE49-C193-21A3B1E2DD55}"/>
              </a:ext>
            </a:extLst>
          </p:cNvPr>
          <p:cNvSpPr/>
          <p:nvPr/>
        </p:nvSpPr>
        <p:spPr>
          <a:xfrm>
            <a:off x="7668344" y="2073972"/>
            <a:ext cx="148648" cy="524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rzałka w lewo 25">
            <a:extLst>
              <a:ext uri="{FF2B5EF4-FFF2-40B4-BE49-F238E27FC236}">
                <a16:creationId xmlns:a16="http://schemas.microsoft.com/office/drawing/2014/main" id="{E33F65B9-EB36-196B-993B-EAFC60E2C385}"/>
              </a:ext>
            </a:extLst>
          </p:cNvPr>
          <p:cNvSpPr/>
          <p:nvPr/>
        </p:nvSpPr>
        <p:spPr>
          <a:xfrm>
            <a:off x="415801" y="3797897"/>
            <a:ext cx="327621" cy="72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rzałka w lewo 26">
            <a:extLst>
              <a:ext uri="{FF2B5EF4-FFF2-40B4-BE49-F238E27FC236}">
                <a16:creationId xmlns:a16="http://schemas.microsoft.com/office/drawing/2014/main" id="{F00CAE66-64D2-493F-5D4E-9DD2F97E51B1}"/>
              </a:ext>
            </a:extLst>
          </p:cNvPr>
          <p:cNvSpPr/>
          <p:nvPr/>
        </p:nvSpPr>
        <p:spPr>
          <a:xfrm>
            <a:off x="1449961" y="2822152"/>
            <a:ext cx="543643" cy="687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rzałka w dół 31">
            <a:extLst>
              <a:ext uri="{FF2B5EF4-FFF2-40B4-BE49-F238E27FC236}">
                <a16:creationId xmlns:a16="http://schemas.microsoft.com/office/drawing/2014/main" id="{8B3B52A6-08A9-0EB8-EB77-BF7AD36A6BCE}"/>
              </a:ext>
            </a:extLst>
          </p:cNvPr>
          <p:cNvSpPr/>
          <p:nvPr/>
        </p:nvSpPr>
        <p:spPr>
          <a:xfrm>
            <a:off x="2369568" y="3121062"/>
            <a:ext cx="78637" cy="617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rzałka w dół 33">
            <a:extLst>
              <a:ext uri="{FF2B5EF4-FFF2-40B4-BE49-F238E27FC236}">
                <a16:creationId xmlns:a16="http://schemas.microsoft.com/office/drawing/2014/main" id="{151E8E29-BB95-8B38-F621-31A86B9BD908}"/>
              </a:ext>
            </a:extLst>
          </p:cNvPr>
          <p:cNvSpPr/>
          <p:nvPr/>
        </p:nvSpPr>
        <p:spPr>
          <a:xfrm>
            <a:off x="2418742" y="2089529"/>
            <a:ext cx="45719" cy="510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rzałka w dół 34">
            <a:extLst>
              <a:ext uri="{FF2B5EF4-FFF2-40B4-BE49-F238E27FC236}">
                <a16:creationId xmlns:a16="http://schemas.microsoft.com/office/drawing/2014/main" id="{10330F79-3282-37D5-41CB-1E312851DA40}"/>
              </a:ext>
            </a:extLst>
          </p:cNvPr>
          <p:cNvSpPr/>
          <p:nvPr/>
        </p:nvSpPr>
        <p:spPr>
          <a:xfrm>
            <a:off x="7724384" y="3037703"/>
            <a:ext cx="78637" cy="617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rzałka w dół 35">
            <a:extLst>
              <a:ext uri="{FF2B5EF4-FFF2-40B4-BE49-F238E27FC236}">
                <a16:creationId xmlns:a16="http://schemas.microsoft.com/office/drawing/2014/main" id="{72B925DE-AE12-9135-4044-EB1F095B4201}"/>
              </a:ext>
            </a:extLst>
          </p:cNvPr>
          <p:cNvSpPr/>
          <p:nvPr/>
        </p:nvSpPr>
        <p:spPr>
          <a:xfrm>
            <a:off x="2367128" y="4079175"/>
            <a:ext cx="78637" cy="816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rzałka w dół 36">
            <a:extLst>
              <a:ext uri="{FF2B5EF4-FFF2-40B4-BE49-F238E27FC236}">
                <a16:creationId xmlns:a16="http://schemas.microsoft.com/office/drawing/2014/main" id="{9222F60F-AC1C-7AAC-3565-19D1A1D5C872}"/>
              </a:ext>
            </a:extLst>
          </p:cNvPr>
          <p:cNvSpPr/>
          <p:nvPr/>
        </p:nvSpPr>
        <p:spPr>
          <a:xfrm>
            <a:off x="7683690" y="4025709"/>
            <a:ext cx="117956" cy="923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chemat blokowy: proces alternatywny 37">
            <a:extLst>
              <a:ext uri="{FF2B5EF4-FFF2-40B4-BE49-F238E27FC236}">
                <a16:creationId xmlns:a16="http://schemas.microsoft.com/office/drawing/2014/main" id="{AA1D1EB1-108F-FA45-7C35-795DC0F83766}"/>
              </a:ext>
            </a:extLst>
          </p:cNvPr>
          <p:cNvSpPr/>
          <p:nvPr/>
        </p:nvSpPr>
        <p:spPr>
          <a:xfrm>
            <a:off x="1518335" y="3239071"/>
            <a:ext cx="758296" cy="381932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BDH</a:t>
            </a:r>
            <a:endParaRPr lang="en-US" b="1" dirty="0"/>
          </a:p>
        </p:txBody>
      </p:sp>
      <p:sp>
        <p:nvSpPr>
          <p:cNvPr id="39" name="Schemat blokowy: proces alternatywny 38">
            <a:extLst>
              <a:ext uri="{FF2B5EF4-FFF2-40B4-BE49-F238E27FC236}">
                <a16:creationId xmlns:a16="http://schemas.microsoft.com/office/drawing/2014/main" id="{E0FB6DCF-1A65-592E-6669-9F84EB7DCDFA}"/>
              </a:ext>
            </a:extLst>
          </p:cNvPr>
          <p:cNvSpPr/>
          <p:nvPr/>
        </p:nvSpPr>
        <p:spPr>
          <a:xfrm>
            <a:off x="4301704" y="4092862"/>
            <a:ext cx="1296144" cy="381932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MAO</a:t>
            </a:r>
            <a:endParaRPr lang="en-US" sz="2000" b="1" dirty="0"/>
          </a:p>
        </p:txBody>
      </p:sp>
      <p:sp>
        <p:nvSpPr>
          <p:cNvPr id="40" name="Schemat blokowy: proces alternatywny 39">
            <a:extLst>
              <a:ext uri="{FF2B5EF4-FFF2-40B4-BE49-F238E27FC236}">
                <a16:creationId xmlns:a16="http://schemas.microsoft.com/office/drawing/2014/main" id="{09F6CBDB-8F41-EC21-A6F7-B4D9C8CE6363}"/>
              </a:ext>
            </a:extLst>
          </p:cNvPr>
          <p:cNvSpPr/>
          <p:nvPr/>
        </p:nvSpPr>
        <p:spPr>
          <a:xfrm>
            <a:off x="4382994" y="4474794"/>
            <a:ext cx="1133564" cy="229532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COMT</a:t>
            </a:r>
            <a:endParaRPr lang="en-US" sz="1600" b="1" dirty="0"/>
          </a:p>
        </p:txBody>
      </p:sp>
      <p:sp>
        <p:nvSpPr>
          <p:cNvPr id="5" name="Prostokąt z zaokrąglonym rogiem 4">
            <a:extLst>
              <a:ext uri="{FF2B5EF4-FFF2-40B4-BE49-F238E27FC236}">
                <a16:creationId xmlns:a16="http://schemas.microsoft.com/office/drawing/2014/main" id="{AC33E23C-2218-F37B-5F52-A3440C2BDF93}"/>
              </a:ext>
            </a:extLst>
          </p:cNvPr>
          <p:cNvSpPr/>
          <p:nvPr/>
        </p:nvSpPr>
        <p:spPr>
          <a:xfrm>
            <a:off x="5534318" y="0"/>
            <a:ext cx="3609682" cy="864096"/>
          </a:xfrm>
          <a:prstGeom prst="round1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pl-PL" b="1" dirty="0">
                <a:solidFill>
                  <a:srgbClr val="FF0000"/>
                </a:solidFill>
              </a:rPr>
              <a:t>L-AROMATIC AMINO ACID DECARBOXYLASE DEFICIENCY</a:t>
            </a:r>
          </a:p>
        </p:txBody>
      </p:sp>
      <p:sp>
        <p:nvSpPr>
          <p:cNvPr id="31" name="Schemat blokowy: proces alternatywny 30">
            <a:extLst>
              <a:ext uri="{FF2B5EF4-FFF2-40B4-BE49-F238E27FC236}">
                <a16:creationId xmlns:a16="http://schemas.microsoft.com/office/drawing/2014/main" id="{C7D64966-40D2-D062-A95E-FC9586791D72}"/>
              </a:ext>
            </a:extLst>
          </p:cNvPr>
          <p:cNvSpPr/>
          <p:nvPr/>
        </p:nvSpPr>
        <p:spPr>
          <a:xfrm>
            <a:off x="1528556" y="1124744"/>
            <a:ext cx="770099" cy="426651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PAH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8A3BE4D-76C5-A5D0-3D75-2EDDD11A381D}"/>
              </a:ext>
            </a:extLst>
          </p:cNvPr>
          <p:cNvSpPr/>
          <p:nvPr/>
        </p:nvSpPr>
        <p:spPr>
          <a:xfrm>
            <a:off x="0" y="5264919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Aromatic L-amino acid decarboxylase (AADC, EC 4.1.1.28) catalyzes the conversion</a:t>
            </a:r>
            <a:r>
              <a:rPr lang="pl-PL" dirty="0"/>
              <a:t> </a:t>
            </a:r>
            <a:r>
              <a:rPr lang="en-US" dirty="0"/>
              <a:t>of 5-hydroxytryptophan to serotonin in serotonergic neurons and of</a:t>
            </a:r>
            <a:r>
              <a:rPr lang="pl-PL" dirty="0"/>
              <a:t> L- </a:t>
            </a:r>
            <a:r>
              <a:rPr lang="en-US" dirty="0" err="1"/>
              <a:t>dopa</a:t>
            </a:r>
            <a:r>
              <a:rPr lang="en-US" dirty="0"/>
              <a:t> to</a:t>
            </a:r>
            <a:r>
              <a:rPr lang="pl-PL" dirty="0"/>
              <a:t> </a:t>
            </a:r>
            <a:r>
              <a:rPr lang="en-US" dirty="0"/>
              <a:t>dopamine in </a:t>
            </a:r>
            <a:r>
              <a:rPr lang="en-US" dirty="0" err="1"/>
              <a:t>catecholaminergic</a:t>
            </a:r>
            <a:r>
              <a:rPr lang="en-US" dirty="0"/>
              <a:t> neurons and adrenal medullary cells. </a:t>
            </a:r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D1D61949-1D48-81B8-0863-1DBBD8F9CF93}"/>
              </a:ext>
            </a:extLst>
          </p:cNvPr>
          <p:cNvSpPr/>
          <p:nvPr/>
        </p:nvSpPr>
        <p:spPr>
          <a:xfrm>
            <a:off x="9742" y="6145260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err="1"/>
              <a:t>Th</a:t>
            </a:r>
            <a:r>
              <a:rPr lang="pl-PL" dirty="0" err="1"/>
              <a:t>is</a:t>
            </a:r>
            <a:r>
              <a:rPr lang="en-US" dirty="0"/>
              <a:t> enzyme</a:t>
            </a:r>
            <a:r>
              <a:rPr lang="pl-PL" dirty="0"/>
              <a:t> </a:t>
            </a:r>
            <a:r>
              <a:rPr lang="en-US" dirty="0"/>
              <a:t>thus plays a key role in the synthesis of both groups of neurotransmitter biogenic</a:t>
            </a:r>
            <a:r>
              <a:rPr lang="pl-PL" dirty="0"/>
              <a:t> </a:t>
            </a:r>
            <a:r>
              <a:rPr lang="en-US" dirty="0"/>
              <a:t>amines.</a:t>
            </a:r>
            <a:endParaRPr lang="en-US" b="1" dirty="0"/>
          </a:p>
        </p:txBody>
      </p:sp>
      <p:cxnSp>
        <p:nvCxnSpPr>
          <p:cNvPr id="14" name="Łącznik prostoliniowy 13">
            <a:extLst>
              <a:ext uri="{FF2B5EF4-FFF2-40B4-BE49-F238E27FC236}">
                <a16:creationId xmlns:a16="http://schemas.microsoft.com/office/drawing/2014/main" id="{F38F7DEF-BBE1-BAA4-8F9A-1ABC075A9BF1}"/>
              </a:ext>
            </a:extLst>
          </p:cNvPr>
          <p:cNvCxnSpPr/>
          <p:nvPr/>
        </p:nvCxnSpPr>
        <p:spPr>
          <a:xfrm>
            <a:off x="3995936" y="3028374"/>
            <a:ext cx="1872208" cy="458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>
            <a:extLst>
              <a:ext uri="{FF2B5EF4-FFF2-40B4-BE49-F238E27FC236}">
                <a16:creationId xmlns:a16="http://schemas.microsoft.com/office/drawing/2014/main" id="{311BE8FF-D114-95EC-023D-365FCFD0ADFC}"/>
              </a:ext>
            </a:extLst>
          </p:cNvPr>
          <p:cNvCxnSpPr/>
          <p:nvPr/>
        </p:nvCxnSpPr>
        <p:spPr>
          <a:xfrm flipH="1">
            <a:off x="3995936" y="2890875"/>
            <a:ext cx="1800200" cy="730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36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79512" y="2060848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pl-P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investigation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biogenic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amines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metabolism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complicated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pl-P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biochemical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l-P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peripheral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fluids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generally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uninformative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11560" y="3373255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pl-PL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biogenic</a:t>
            </a:r>
            <a:r>
              <a:rPr lang="pl-P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amines</a:t>
            </a:r>
            <a:r>
              <a:rPr lang="pl-P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metabolism</a:t>
            </a:r>
            <a:r>
              <a:rPr lang="pl-P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</a:t>
            </a:r>
            <a:r>
              <a:rPr lang="pl-P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pl-PL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LUMBAR PUNCTURE </a:t>
            </a:r>
          </a:p>
        </p:txBody>
      </p:sp>
      <p:sp>
        <p:nvSpPr>
          <p:cNvPr id="5" name="Prostokąt 4"/>
          <p:cNvSpPr/>
          <p:nvPr/>
        </p:nvSpPr>
        <p:spPr>
          <a:xfrm>
            <a:off x="539552" y="33265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CLINICAL DIAGNOSIS OF INHERITED NEUROTRANSMITTERS DISORDERS IS VERY DIFFICULT 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AND NEEDS BIOCHEMICAL FINDINGS LIKE A BIOGENIC AMINE METABOLITES  </a:t>
            </a:r>
          </a:p>
        </p:txBody>
      </p:sp>
    </p:spTree>
    <p:extLst>
      <p:ext uri="{BB962C8B-B14F-4D97-AF65-F5344CB8AC3E}">
        <p14:creationId xmlns:p14="http://schemas.microsoft.com/office/powerpoint/2010/main" val="29419549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72B14-5BB4-AEA4-AB16-F8F340EFD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55A801-AC6C-3CC0-CA93-B2115589A9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496944" cy="55446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Biochemical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AADC </a:t>
            </a:r>
            <a:r>
              <a:rPr lang="pl-P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deficiency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" indent="0">
              <a:buNone/>
            </a:pP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acids</a:t>
            </a: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profile in </a:t>
            </a:r>
            <a:r>
              <a:rPr lang="pl-PL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urine</a:t>
            </a:r>
            <a:endParaRPr lang="pl-P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Prolactine</a:t>
            </a: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serum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Biogenic</a:t>
            </a: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amine</a:t>
            </a: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metabolites</a:t>
            </a: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CSF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5-MTHF IN CSF</a:t>
            </a:r>
          </a:p>
          <a:p>
            <a:pPr>
              <a:buFont typeface="Wingdings" pitchFamily="2" charset="2"/>
              <a:buChar char="v"/>
            </a:pPr>
            <a:r>
              <a:rPr lang="pl-PL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Enzyme</a:t>
            </a: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endParaRPr lang="pl-P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Molecular</a:t>
            </a: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endParaRPr lang="pl-P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268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683B6-F564-E499-4883-B78176DC2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9D56A7-0A2F-4CFB-4D59-14146900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301208"/>
            <a:ext cx="8568952" cy="576064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pl-PL" sz="2000" dirty="0" err="1"/>
              <a:t>Organic</a:t>
            </a:r>
            <a:r>
              <a:rPr lang="pl-PL" sz="2000" dirty="0"/>
              <a:t> </a:t>
            </a:r>
            <a:r>
              <a:rPr lang="pl-PL" sz="2000" dirty="0" err="1"/>
              <a:t>acid</a:t>
            </a:r>
            <a:r>
              <a:rPr lang="pl-PL" sz="2000" dirty="0"/>
              <a:t> profile in </a:t>
            </a:r>
            <a:r>
              <a:rPr lang="pl-PL" sz="2000" dirty="0" err="1"/>
              <a:t>urine</a:t>
            </a:r>
            <a:r>
              <a:rPr lang="pl-PL" sz="2000" dirty="0"/>
              <a:t> – </a:t>
            </a:r>
            <a:r>
              <a:rPr lang="pl-PL" sz="2000" dirty="0" err="1"/>
              <a:t>patient</a:t>
            </a:r>
            <a:r>
              <a:rPr lang="pl-PL" sz="2000" dirty="0"/>
              <a:t> with AADC </a:t>
            </a:r>
            <a:r>
              <a:rPr lang="pl-PL" sz="2000" dirty="0" err="1"/>
              <a:t>deficiency</a:t>
            </a:r>
            <a:endParaRPr lang="en-US" sz="2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6D170F1-F86C-5C74-8B84-AB5C1F95E5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27AACE6-CDD8-01D8-5EF1-1155579E9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6574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60E6A-BF68-0681-9E89-FAA891887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6AF0CC-9F0C-AF25-CC14-0F6BEE02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445224"/>
            <a:ext cx="7550224" cy="357976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pl-PL" sz="2000" dirty="0" err="1"/>
              <a:t>Organic</a:t>
            </a:r>
            <a:r>
              <a:rPr lang="pl-PL" sz="2000" dirty="0"/>
              <a:t> </a:t>
            </a:r>
            <a:r>
              <a:rPr lang="pl-PL" sz="2000" dirty="0" err="1"/>
              <a:t>acids</a:t>
            </a:r>
            <a:r>
              <a:rPr lang="pl-PL" sz="2000" dirty="0"/>
              <a:t> profile in </a:t>
            </a:r>
            <a:r>
              <a:rPr lang="pl-PL" sz="2000" dirty="0" err="1"/>
              <a:t>urine</a:t>
            </a:r>
            <a:r>
              <a:rPr lang="pl-PL" sz="2000" dirty="0"/>
              <a:t> - </a:t>
            </a:r>
            <a:r>
              <a:rPr lang="pl-PL" sz="2000" dirty="0" err="1"/>
              <a:t>control</a:t>
            </a:r>
            <a:r>
              <a:rPr lang="pl-PL" sz="2000" dirty="0"/>
              <a:t> </a:t>
            </a:r>
            <a:endParaRPr lang="en-US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6E23252-2180-485C-9650-3E1E5262219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883112"/>
            <a:ext cx="6400800" cy="317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6682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06D87-6847-0578-7D9A-570AAC582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1501113-BED6-3B98-64C0-35C4EFED5F49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91460" y="980728"/>
          <a:ext cx="7420899" cy="4923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3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62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Patient</a:t>
                      </a:r>
                      <a:r>
                        <a:rPr lang="pl-PL" dirty="0"/>
                        <a:t>  (8</a:t>
                      </a:r>
                      <a:r>
                        <a:rPr lang="pl-PL" baseline="0" dirty="0"/>
                        <a:t> 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Control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629">
                <a:tc>
                  <a:txBody>
                    <a:bodyPr/>
                    <a:lstStyle/>
                    <a:p>
                      <a:r>
                        <a:rPr lang="pl-PL" dirty="0"/>
                        <a:t>5-HT [</a:t>
                      </a:r>
                      <a:r>
                        <a:rPr lang="pl-PL" dirty="0" err="1"/>
                        <a:t>nmol</a:t>
                      </a:r>
                      <a:r>
                        <a:rPr lang="pl-PL" dirty="0"/>
                        <a:t>/L] (CSF)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380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 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629">
                <a:tc>
                  <a:txBody>
                    <a:bodyPr/>
                    <a:lstStyle/>
                    <a:p>
                      <a:r>
                        <a:rPr lang="pl-PL" dirty="0"/>
                        <a:t>HVA [</a:t>
                      </a:r>
                      <a:r>
                        <a:rPr lang="pl-PL" dirty="0" err="1"/>
                        <a:t>nmol</a:t>
                      </a:r>
                      <a:r>
                        <a:rPr lang="pl-PL" dirty="0"/>
                        <a:t>/L]</a:t>
                      </a:r>
                      <a:r>
                        <a:rPr lang="pl-PL" baseline="0" dirty="0"/>
                        <a:t> (CSF)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54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300 – 1000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629">
                <a:tc>
                  <a:txBody>
                    <a:bodyPr/>
                    <a:lstStyle/>
                    <a:p>
                      <a:r>
                        <a:rPr lang="pl-PL" dirty="0"/>
                        <a:t>5-HIAA</a:t>
                      </a:r>
                      <a:r>
                        <a:rPr lang="pl-PL" baseline="0" dirty="0"/>
                        <a:t> [</a:t>
                      </a:r>
                      <a:r>
                        <a:rPr lang="pl-PL" baseline="0" dirty="0" err="1"/>
                        <a:t>nmol</a:t>
                      </a:r>
                      <a:r>
                        <a:rPr lang="pl-PL" baseline="0" dirty="0"/>
                        <a:t>/L]</a:t>
                      </a:r>
                    </a:p>
                    <a:p>
                      <a:r>
                        <a:rPr lang="pl-PL" baseline="0" dirty="0"/>
                        <a:t>(CSF)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46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200 – 800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629">
                <a:tc>
                  <a:txBody>
                    <a:bodyPr/>
                    <a:lstStyle/>
                    <a:p>
                      <a:r>
                        <a:rPr lang="pl-PL" dirty="0"/>
                        <a:t>3-OMD [</a:t>
                      </a:r>
                      <a:r>
                        <a:rPr lang="pl-PL" dirty="0" err="1"/>
                        <a:t>nmol</a:t>
                      </a:r>
                      <a:r>
                        <a:rPr lang="pl-PL" dirty="0"/>
                        <a:t>/L]</a:t>
                      </a:r>
                    </a:p>
                    <a:p>
                      <a:r>
                        <a:rPr lang="pl-PL" dirty="0"/>
                        <a:t>(CSF)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1323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 100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629">
                <a:tc>
                  <a:txBody>
                    <a:bodyPr/>
                    <a:lstStyle/>
                    <a:p>
                      <a:r>
                        <a:rPr lang="pl-PL" dirty="0"/>
                        <a:t>5-MTHF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72 - 212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629">
                <a:tc>
                  <a:txBody>
                    <a:bodyPr/>
                    <a:lstStyle/>
                    <a:p>
                      <a:r>
                        <a:rPr lang="pl-PL" dirty="0"/>
                        <a:t>MHPG </a:t>
                      </a:r>
                      <a:r>
                        <a:rPr lang="pl-PL" sz="1400" dirty="0"/>
                        <a:t>[</a:t>
                      </a:r>
                      <a:r>
                        <a:rPr lang="pl-PL" sz="1400" dirty="0" err="1"/>
                        <a:t>nmol</a:t>
                      </a:r>
                      <a:r>
                        <a:rPr lang="pl-PL" sz="1400" dirty="0"/>
                        <a:t>/L]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err="1">
                          <a:solidFill>
                            <a:srgbClr val="FF0000"/>
                          </a:solidFill>
                        </a:rPr>
                        <a:t>nd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5 - 50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629">
                <a:tc>
                  <a:txBody>
                    <a:bodyPr/>
                    <a:lstStyle/>
                    <a:p>
                      <a:r>
                        <a:rPr lang="pl-PL" dirty="0" err="1"/>
                        <a:t>Prolactine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2,7 – 19,7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0629">
                <a:tc>
                  <a:txBody>
                    <a:bodyPr/>
                    <a:lstStyle/>
                    <a:p>
                      <a:r>
                        <a:rPr lang="pl-PL" dirty="0" err="1"/>
                        <a:t>Enzyme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activity</a:t>
                      </a:r>
                      <a:endParaRPr lang="pl-PL" dirty="0"/>
                    </a:p>
                    <a:p>
                      <a:r>
                        <a:rPr lang="pl-PL" sz="1400" dirty="0"/>
                        <a:t>[</a:t>
                      </a:r>
                      <a:r>
                        <a:rPr lang="pl-PL" sz="1400" dirty="0" err="1"/>
                        <a:t>mU</a:t>
                      </a:r>
                      <a:r>
                        <a:rPr lang="pl-PL" sz="1400" dirty="0"/>
                        <a:t>/L]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err="1">
                          <a:solidFill>
                            <a:srgbClr val="FF0000"/>
                          </a:solidFill>
                        </a:rPr>
                        <a:t>nd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16 - 99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D06F6087-B039-4578-19A2-53EF9E150AA8}"/>
              </a:ext>
            </a:extLst>
          </p:cNvPr>
          <p:cNvSpPr txBox="1"/>
          <p:nvPr/>
        </p:nvSpPr>
        <p:spPr>
          <a:xfrm>
            <a:off x="419040" y="613276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nd</a:t>
            </a:r>
            <a:r>
              <a:rPr lang="pl-PL" dirty="0"/>
              <a:t>: not </a:t>
            </a:r>
            <a:r>
              <a:rPr lang="pl-PL" dirty="0" err="1"/>
              <a:t>detectable</a:t>
            </a:r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AF5F9CC-B939-0C1B-6F10-3FA712697A2F}"/>
              </a:ext>
            </a:extLst>
          </p:cNvPr>
          <p:cNvSpPr txBox="1"/>
          <p:nvPr/>
        </p:nvSpPr>
        <p:spPr>
          <a:xfrm>
            <a:off x="107505" y="39368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rgbClr val="C00000"/>
                </a:solidFill>
              </a:rPr>
              <a:t>Biochemical</a:t>
            </a:r>
            <a:r>
              <a:rPr lang="pl-PL" sz="2400" b="1" dirty="0">
                <a:solidFill>
                  <a:srgbClr val="C00000"/>
                </a:solidFill>
              </a:rPr>
              <a:t> </a:t>
            </a:r>
            <a:r>
              <a:rPr lang="pl-PL" sz="2400" b="1" dirty="0" err="1">
                <a:solidFill>
                  <a:srgbClr val="C00000"/>
                </a:solidFill>
              </a:rPr>
              <a:t>findings</a:t>
            </a:r>
            <a:r>
              <a:rPr lang="pl-PL" sz="2400" b="1" dirty="0">
                <a:solidFill>
                  <a:srgbClr val="C00000"/>
                </a:solidFill>
              </a:rPr>
              <a:t> for the </a:t>
            </a:r>
            <a:r>
              <a:rPr lang="pl-PL" sz="2400" b="1" dirty="0" err="1">
                <a:solidFill>
                  <a:srgbClr val="C00000"/>
                </a:solidFill>
              </a:rPr>
              <a:t>patients</a:t>
            </a:r>
            <a:r>
              <a:rPr lang="pl-PL" sz="2400" b="1" dirty="0">
                <a:solidFill>
                  <a:srgbClr val="C00000"/>
                </a:solidFill>
              </a:rPr>
              <a:t> with AADC </a:t>
            </a:r>
            <a:r>
              <a:rPr lang="pl-PL" sz="2400" b="1" dirty="0" err="1">
                <a:solidFill>
                  <a:srgbClr val="C00000"/>
                </a:solidFill>
              </a:rPr>
              <a:t>deficiency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022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54128-6B0A-F2AD-1612-58C41476C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F28B8F-6BCE-CD2A-B09F-C3CC01A468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80512" cy="55057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  <a:p>
            <a:pPr marL="45720" indent="0" algn="ctr">
              <a:buNone/>
            </a:pP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AADC DEFICIENCY PRESENTS WITH:</a:t>
            </a:r>
          </a:p>
          <a:p>
            <a:pPr marL="45720" indent="0">
              <a:buNone/>
            </a:pPr>
            <a:endParaRPr lang="pl-PL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abnormal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acids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profile in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urine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" indent="0" algn="ctr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pl-PL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VLA,VPA – the </a:t>
            </a:r>
            <a:r>
              <a:rPr lang="pl-PL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metabolites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3-OMD </a:t>
            </a: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abnormal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biogenic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amine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metabolites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CSF;</a:t>
            </a: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prolactine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serum;</a:t>
            </a: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5-MTHF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CSF; </a:t>
            </a:r>
          </a:p>
          <a:p>
            <a:pPr>
              <a:buFontTx/>
              <a:buChar char="-"/>
            </a:pPr>
            <a:endParaRPr lang="pl-PL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1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056555" y="0"/>
            <a:ext cx="3093347" cy="1428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/>
              <a:t>AADC </a:t>
            </a:r>
            <a:r>
              <a:rPr lang="pl-PL" sz="2400" dirty="0" err="1"/>
              <a:t>deficiency</a:t>
            </a:r>
            <a:endParaRPr lang="pl-PL" dirty="0"/>
          </a:p>
          <a:p>
            <a:pPr algn="ctr">
              <a:lnSpc>
                <a:spcPct val="150000"/>
              </a:lnSpc>
            </a:pPr>
            <a:r>
              <a:rPr lang="pl-PL" dirty="0" err="1"/>
              <a:t>Fined</a:t>
            </a:r>
            <a:r>
              <a:rPr lang="pl-PL" dirty="0"/>
              <a:t> in 1990</a:t>
            </a:r>
          </a:p>
          <a:p>
            <a:pPr algn="ctr">
              <a:lnSpc>
                <a:spcPct val="150000"/>
              </a:lnSpc>
            </a:pPr>
            <a:r>
              <a:rPr lang="pl-PL" dirty="0"/>
              <a:t> </a:t>
            </a:r>
            <a:r>
              <a:rPr lang="en-GB" dirty="0"/>
              <a:t>130 patients around the world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263900" y="2095500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Clinical</a:t>
            </a:r>
            <a:r>
              <a:rPr lang="pl-PL" dirty="0"/>
              <a:t> </a:t>
            </a:r>
            <a:r>
              <a:rPr lang="pl-PL" dirty="0" err="1"/>
              <a:t>symptoms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343355"/>
              </p:ext>
            </p:extLst>
          </p:nvPr>
        </p:nvGraphicFramePr>
        <p:xfrm>
          <a:off x="521997" y="2667506"/>
          <a:ext cx="8162455" cy="3705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MUSCLE 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MOVEMENT DISORDERS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dirty="0"/>
                        <a:t>„</a:t>
                      </a:r>
                      <a:r>
                        <a:rPr lang="pl-PL" dirty="0" err="1"/>
                        <a:t>Flappy</a:t>
                      </a:r>
                      <a:r>
                        <a:rPr lang="pl-PL" dirty="0"/>
                        <a:t> baby”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/>
                        <a:t>HYPOTONIA – MAINLY AXIAL</a:t>
                      </a:r>
                      <a:r>
                        <a:rPr lang="pl-PL" dirty="0"/>
                        <a:t>SŁABA </a:t>
                      </a:r>
                      <a:r>
                        <a:rPr lang="en-GB" dirty="0"/>
                        <a:t>HYPERTONIA – MAINLY OF THE LIMBS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/>
                        <a:t>DYSKINESIS/HYPERKINESIA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/>
                        <a:t>Chorea, athetosis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dirty="0"/>
                        <a:t>DYSTONIA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dirty="0" err="1"/>
                        <a:t>Oculogyric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crisis</a:t>
                      </a:r>
                      <a:endParaRPr lang="pl-PL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/>
                        <a:t>HYPOKINESIS-BRADYKINESIS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dirty="0"/>
                        <a:t>MIOKLONIE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dirty="0"/>
                        <a:t>TREMOR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6289245" y="6033365"/>
            <a:ext cx="23952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METAANALIZA </a:t>
            </a:r>
            <a:r>
              <a:rPr lang="pl-PL" sz="1100" dirty="0" err="1"/>
              <a:t>Wassenberg</a:t>
            </a:r>
            <a:r>
              <a:rPr lang="pl-PL" sz="1100" dirty="0"/>
              <a:t> et al. 2017</a:t>
            </a:r>
          </a:p>
        </p:txBody>
      </p:sp>
    </p:spTree>
    <p:extLst>
      <p:ext uri="{BB962C8B-B14F-4D97-AF65-F5344CB8AC3E}">
        <p14:creationId xmlns:p14="http://schemas.microsoft.com/office/powerpoint/2010/main" val="9707028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06820"/>
              </p:ext>
            </p:extLst>
          </p:nvPr>
        </p:nvGraphicFramePr>
        <p:xfrm>
          <a:off x="253998" y="723900"/>
          <a:ext cx="8636000" cy="247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PSYCHOMOTOR DEVELOPMENT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BEHAVIORAL SYMPTOMS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/>
                        <a:t>ABNORMAL MOTOR DEVELOPMENT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/>
                        <a:t>ABNORMAL COGNITIVE DEVELOPMENT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/>
                        <a:t>ABNORMAL SPEECH DEVELOPMENT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IRRITABILITY</a:t>
                      </a:r>
                      <a:br>
                        <a:rPr lang="en-GB" dirty="0"/>
                      </a:b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AUTISTIC FEATURES</a:t>
                      </a:r>
                      <a:br>
                        <a:rPr lang="pl-PL" dirty="0"/>
                      </a:br>
                      <a:r>
                        <a:rPr lang="pl-PL" dirty="0"/>
                        <a:t>DYSPHORIA / MOOD PROBLEMS CRYING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806520"/>
              </p:ext>
            </p:extLst>
          </p:nvPr>
        </p:nvGraphicFramePr>
        <p:xfrm>
          <a:off x="253998" y="3441700"/>
          <a:ext cx="8636000" cy="2882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EYE SYMPTOMS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dirty="0"/>
                        <a:t>PTOSIS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dirty="0"/>
                        <a:t>SQUINT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EXCESSIVE SALIVATION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EPILEPSY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INSOMNIA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TIREDNESS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6328451" y="5944886"/>
            <a:ext cx="23952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METAANALIZA </a:t>
            </a:r>
            <a:r>
              <a:rPr lang="pl-PL" sz="1100" dirty="0" err="1"/>
              <a:t>Wassenberg</a:t>
            </a:r>
            <a:r>
              <a:rPr lang="pl-PL" sz="1100" dirty="0"/>
              <a:t> et al. 2017</a:t>
            </a:r>
          </a:p>
        </p:txBody>
      </p:sp>
    </p:spTree>
    <p:extLst>
      <p:ext uri="{BB962C8B-B14F-4D97-AF65-F5344CB8AC3E}">
        <p14:creationId xmlns:p14="http://schemas.microsoft.com/office/powerpoint/2010/main" val="41610286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11200" y="243114"/>
            <a:ext cx="147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Treatment</a:t>
            </a:r>
            <a:endParaRPr lang="pl-PL" sz="24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249978"/>
              </p:ext>
            </p:extLst>
          </p:nvPr>
        </p:nvGraphicFramePr>
        <p:xfrm>
          <a:off x="711200" y="825501"/>
          <a:ext cx="7594600" cy="526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774">
                <a:tc>
                  <a:txBody>
                    <a:bodyPr/>
                    <a:lstStyle/>
                    <a:p>
                      <a:r>
                        <a:rPr lang="pl-PL" dirty="0" err="1"/>
                        <a:t>Agonist</a:t>
                      </a:r>
                      <a:r>
                        <a:rPr lang="pl-PL" dirty="0"/>
                        <a:t> DOPAMINE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INHIBITORS MAO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2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dirty="0" err="1">
                          <a:solidFill>
                            <a:srgbClr val="FF0000"/>
                          </a:solidFill>
                        </a:rPr>
                        <a:t>BROMOCRIPTINE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dirty="0" err="1">
                          <a:solidFill>
                            <a:srgbClr val="FF0000"/>
                          </a:solidFill>
                        </a:rPr>
                        <a:t>PRAMIPEXOLE</a:t>
                      </a:r>
                      <a:r>
                        <a:rPr lang="pl-PL" dirty="0"/>
                        <a:t>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dirty="0" err="1"/>
                        <a:t>ROPINIROLE</a:t>
                      </a:r>
                      <a:r>
                        <a:rPr lang="pl-PL" dirty="0"/>
                        <a:t>,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dirty="0" err="1"/>
                        <a:t>ROTIGOTINE</a:t>
                      </a:r>
                      <a:r>
                        <a:rPr lang="pl-PL" dirty="0"/>
                        <a:t> 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>
                          <a:solidFill>
                            <a:srgbClr val="FF0000"/>
                          </a:solidFill>
                        </a:rPr>
                        <a:t>TRANYLCYPROMINE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  <a:p>
                      <a:endParaRPr lang="pl-PL" dirty="0"/>
                    </a:p>
                    <a:p>
                      <a:r>
                        <a:rPr lang="pl-PL" dirty="0" err="1"/>
                        <a:t>SELEGILINE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PYRIDOXAL PHOSPHATE (PLP)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FOLIC ACID</a:t>
                      </a:r>
                    </a:p>
                    <a:p>
                      <a:endParaRPr lang="pl-PL" sz="1400" dirty="0"/>
                    </a:p>
                    <a:p>
                      <a:r>
                        <a:rPr lang="en-GB" sz="1400" dirty="0"/>
                        <a:t>ANTICHOLINERGIC DRUGS</a:t>
                      </a:r>
                    </a:p>
                    <a:p>
                      <a:endParaRPr lang="pl-PL" sz="1400" dirty="0"/>
                    </a:p>
                    <a:p>
                      <a:r>
                        <a:rPr lang="pl-PL" sz="1400" dirty="0"/>
                        <a:t>MELATONINE</a:t>
                      </a:r>
                    </a:p>
                    <a:p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irritability, weight loss, vomiting, mild to severe dyskinesia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/>
                        <a:t>Side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effects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have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been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rarely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reported</a:t>
                      </a:r>
                      <a:endParaRPr lang="pl-PL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023430" y="6122107"/>
            <a:ext cx="23952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METAANALIZA </a:t>
            </a:r>
            <a:r>
              <a:rPr lang="pl-PL" sz="1100" dirty="0" err="1"/>
              <a:t>Wassenberg</a:t>
            </a:r>
            <a:r>
              <a:rPr lang="pl-PL" sz="1100" dirty="0"/>
              <a:t> et al. 2017</a:t>
            </a:r>
          </a:p>
        </p:txBody>
      </p:sp>
    </p:spTree>
    <p:extLst>
      <p:ext uri="{BB962C8B-B14F-4D97-AF65-F5344CB8AC3E}">
        <p14:creationId xmlns:p14="http://schemas.microsoft.com/office/powerpoint/2010/main" val="14563989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96900" y="546438"/>
            <a:ext cx="79121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GENE THERAPY</a:t>
            </a:r>
            <a:endParaRPr lang="pl-PL" sz="3600" dirty="0"/>
          </a:p>
          <a:p>
            <a:pPr algn="ctr"/>
            <a:r>
              <a:rPr lang="en-GB" sz="2400" dirty="0"/>
              <a:t>COOPERATION </a:t>
            </a:r>
            <a:r>
              <a:rPr lang="pl-PL" sz="2400" dirty="0"/>
              <a:t>with prof. KRZYSZTOFEM BANKIEWICZ</a:t>
            </a:r>
          </a:p>
          <a:p>
            <a:pPr algn="ctr"/>
            <a:r>
              <a:rPr lang="pl-PL" sz="2400" dirty="0"/>
              <a:t> </a:t>
            </a:r>
          </a:p>
          <a:p>
            <a:pPr algn="ctr"/>
            <a:r>
              <a:rPr lang="pl-PL" sz="2400" dirty="0"/>
              <a:t>From the UNIVERSITY of  CALIFORNIA IN SAN FRANCISCO 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- The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time</a:t>
            </a:r>
            <a:r>
              <a:rPr lang="pl-PL" dirty="0"/>
              <a:t> in Poland</a:t>
            </a:r>
          </a:p>
          <a:p>
            <a:pPr algn="ctr"/>
            <a:r>
              <a:rPr lang="pl-PL" dirty="0"/>
              <a:t>The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time</a:t>
            </a:r>
            <a:r>
              <a:rPr lang="pl-PL" dirty="0"/>
              <a:t> in EUROPE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43762" y="4457700"/>
            <a:ext cx="7393755" cy="1289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/>
              <a:t>THE  VIRUS, HARMFUL </a:t>
            </a:r>
          </a:p>
          <a:p>
            <a:pPr algn="ctr">
              <a:lnSpc>
                <a:spcPct val="150000"/>
              </a:lnSpc>
            </a:pPr>
            <a:r>
              <a:rPr lang="en-GB" dirty="0"/>
              <a:t>TO HUMANS, IS INTRODUCED INTO THE BRAIN EQUIPPED WITH THE </a:t>
            </a:r>
          </a:p>
          <a:p>
            <a:pPr algn="ctr">
              <a:lnSpc>
                <a:spcPct val="150000"/>
              </a:lnSpc>
            </a:pPr>
            <a:r>
              <a:rPr lang="en-GB" dirty="0"/>
              <a:t>GENE RESPONSIBLE FOR THE PRODUCTION OF THE AADC ENZYME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46425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1331202"/>
            <a:ext cx="5915025" cy="6816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432FF"/>
                </a:solidFill>
              </a:rPr>
              <a:t>UCSF Study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0176" y="2152989"/>
            <a:ext cx="2321234" cy="18069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650" b="1" dirty="0">
                <a:cs typeface="Chalkboard"/>
              </a:rPr>
              <a:t>Krzysztof </a:t>
            </a:r>
            <a:r>
              <a:rPr lang="en-US" sz="1650" b="1" dirty="0" err="1">
                <a:cs typeface="Chalkboard"/>
              </a:rPr>
              <a:t>Bankiewicz</a:t>
            </a:r>
            <a:r>
              <a:rPr lang="en-US" sz="1650" b="1" dirty="0">
                <a:cs typeface="Chalkboard"/>
              </a:rPr>
              <a:t> (PI)</a:t>
            </a:r>
          </a:p>
          <a:p>
            <a:pPr>
              <a:defRPr/>
            </a:pPr>
            <a:r>
              <a:rPr lang="en-US" sz="1650" dirty="0" err="1">
                <a:cs typeface="Chalkboard"/>
              </a:rPr>
              <a:t>Nalin</a:t>
            </a:r>
            <a:r>
              <a:rPr lang="en-US" sz="1650" dirty="0">
                <a:cs typeface="Chalkboard"/>
              </a:rPr>
              <a:t> Gupta (Clinical PI)</a:t>
            </a:r>
          </a:p>
          <a:p>
            <a:pPr>
              <a:defRPr/>
            </a:pPr>
            <a:r>
              <a:rPr lang="en-US" sz="1650" dirty="0">
                <a:cs typeface="Chalkboard"/>
              </a:rPr>
              <a:t>Jill Imamura-Ching</a:t>
            </a:r>
          </a:p>
          <a:p>
            <a:pPr>
              <a:defRPr/>
            </a:pPr>
            <a:r>
              <a:rPr lang="en-US" sz="1650" dirty="0" err="1">
                <a:cs typeface="Chalkboard"/>
              </a:rPr>
              <a:t>Waldy</a:t>
            </a:r>
            <a:r>
              <a:rPr lang="en-US" sz="1650" dirty="0">
                <a:cs typeface="Chalkboard"/>
              </a:rPr>
              <a:t> San Sebastian</a:t>
            </a:r>
          </a:p>
          <a:p>
            <a:pPr>
              <a:defRPr/>
            </a:pPr>
            <a:r>
              <a:rPr lang="en-US" sz="1650" dirty="0">
                <a:cs typeface="Chalkboard"/>
              </a:rPr>
              <a:t>Amy </a:t>
            </a:r>
            <a:r>
              <a:rPr lang="en-US" sz="1650" dirty="0" err="1">
                <a:cs typeface="Chalkboard"/>
              </a:rPr>
              <a:t>Viehoever</a:t>
            </a:r>
            <a:endParaRPr lang="en-US" sz="1650" dirty="0">
              <a:cs typeface="Chalkboard"/>
            </a:endParaRPr>
          </a:p>
          <a:p>
            <a:pPr>
              <a:defRPr/>
            </a:pPr>
            <a:r>
              <a:rPr lang="en-US" sz="1650" dirty="0">
                <a:cs typeface="Chalkboard"/>
              </a:rPr>
              <a:t>Ana </a:t>
            </a:r>
            <a:r>
              <a:rPr lang="en-US" sz="1650" dirty="0" err="1">
                <a:cs typeface="Chalkboard"/>
              </a:rPr>
              <a:t>Grijalvo</a:t>
            </a:r>
            <a:r>
              <a:rPr lang="en-US" sz="1650" dirty="0">
                <a:cs typeface="Chalkboard"/>
              </a:rPr>
              <a:t>-Perez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E8F061-8ADE-3D42-98FC-815CA269A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t="32222" r="7246" b="27778"/>
          <a:stretch/>
        </p:blipFill>
        <p:spPr>
          <a:xfrm>
            <a:off x="3577503" y="4263406"/>
            <a:ext cx="5103283" cy="1675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98D9EF-0D91-EF46-8A66-83C85F5FF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35" r="11155"/>
          <a:stretch/>
        </p:blipFill>
        <p:spPr>
          <a:xfrm>
            <a:off x="6725863" y="3138124"/>
            <a:ext cx="631283" cy="895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129685-F1A8-E246-9F2C-33F41DCF09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30" t="6977" r="7428" b="7332"/>
          <a:stretch/>
        </p:blipFill>
        <p:spPr>
          <a:xfrm>
            <a:off x="6725864" y="2242855"/>
            <a:ext cx="631283" cy="8952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7F5063-50E1-DC4E-832D-245A0412FE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50" t="11378" r="10422" b="20621"/>
          <a:stretch/>
        </p:blipFill>
        <p:spPr>
          <a:xfrm>
            <a:off x="3724131" y="2242855"/>
            <a:ext cx="2918461" cy="1790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62FE83-4D05-7247-892F-A3A4C55E3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145" y="909957"/>
            <a:ext cx="1824719" cy="60946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856722" y="6359856"/>
            <a:ext cx="357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Gene</a:t>
            </a:r>
            <a:r>
              <a:rPr lang="pl-PL" dirty="0"/>
              <a:t> for AADC  +  VIRAL VECTOR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50160" y="394626"/>
            <a:ext cx="4433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cs typeface="Chalkboard"/>
              </a:rPr>
              <a:t>PROF. </a:t>
            </a:r>
            <a:r>
              <a:rPr lang="en-US" sz="2800" b="1" dirty="0" err="1">
                <a:cs typeface="Chalkboard"/>
              </a:rPr>
              <a:t>KRYSTOF</a:t>
            </a:r>
            <a:r>
              <a:rPr lang="en-US" sz="2800" b="1" dirty="0">
                <a:cs typeface="Chalkboard"/>
              </a:rPr>
              <a:t> </a:t>
            </a:r>
            <a:r>
              <a:rPr lang="en-US" sz="2800" b="1" dirty="0" err="1">
                <a:cs typeface="Chalkboard"/>
              </a:rPr>
              <a:t>BANKIEWICZ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80659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9144000" cy="51845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pl-PL" sz="2000" b="1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MAJOR METABOLITES OF BIOGENIC AMINES THAT APPEAR IN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CSF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homovanillic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acid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(HVA) for dopamine metabolism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" indent="0">
              <a:buNone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5-hydroxyindoloacetic ac</a:t>
            </a: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(5-HIAA) for serotonin metabolism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3-O-methyldopa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(3-OMD)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metabolite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l-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dopa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" indent="0">
              <a:buNone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Methyl</a:t>
            </a: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-OH-</a:t>
            </a:r>
            <a:r>
              <a:rPr lang="pl-PL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phenylglicol</a:t>
            </a:r>
            <a:r>
              <a:rPr lang="pl-PL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MHPG) for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norepinephrine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metabolism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32E6-AAEC-7210-55C1-78F6C74FD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2CD8B8-3CC2-5F66-09B3-15E99998FA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80512" cy="55057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  <a:p>
            <a:pPr marL="45720" indent="0" algn="ctr">
              <a:buNone/>
            </a:pP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AADC DEFICIENCY PRESENTS WITH:</a:t>
            </a:r>
          </a:p>
          <a:p>
            <a:pPr marL="45720" indent="0">
              <a:buNone/>
            </a:pPr>
            <a:endParaRPr lang="pl-PL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abnormal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acids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profile in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urine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" indent="0" algn="ctr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pl-PL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VLA,VPA – the </a:t>
            </a:r>
            <a:r>
              <a:rPr lang="pl-PL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metabolites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3-OMD </a:t>
            </a: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abnormal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biogenic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amine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metabolites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CSF;</a:t>
            </a: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prolactine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serum;</a:t>
            </a:r>
          </a:p>
          <a:p>
            <a:pPr marL="45720" indent="0">
              <a:buNone/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5-MTHF </a:t>
            </a:r>
            <a:r>
              <a:rPr lang="pl-PL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CSF; </a:t>
            </a:r>
          </a:p>
          <a:p>
            <a:pPr>
              <a:buFontTx/>
              <a:buChar char="-"/>
            </a:pPr>
            <a:endParaRPr lang="pl-PL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-1" y="283295"/>
            <a:ext cx="9072563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algn="just"/>
            <a:r>
              <a:rPr lang="en-US" sz="28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r>
              <a:rPr lang="en-US" sz="2800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/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erebrospinal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fluid (CSF) analysis of </a:t>
            </a:r>
            <a:r>
              <a:rPr lang="pl-P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biogenic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amines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a screening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of neurotransmitter defects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pl-P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investigations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Investigations of neurotransmitter defects should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include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the diagnostic evaluation of any child suffering from a progressive infantile encephalopathy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pl-P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etiology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21388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-9055" y="548680"/>
            <a:ext cx="9144000" cy="62870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3300" dirty="0"/>
              <a:t>           </a:t>
            </a:r>
            <a:r>
              <a:rPr lang="pl-PL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Phenylalanine</a:t>
            </a:r>
            <a:r>
              <a:rPr lang="pl-PL" sz="26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pl-PL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BH</a:t>
            </a:r>
            <a:r>
              <a:rPr lang="pl-PL" sz="2600" b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l-PL" sz="26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</a:p>
          <a:p>
            <a:pPr marL="45720" indent="0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</a:p>
          <a:p>
            <a:pPr marL="45720" indent="0">
              <a:buNone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pl-PL" sz="2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Tyrosine</a:t>
            </a:r>
            <a:r>
              <a:rPr lang="pl-PL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</a:t>
            </a:r>
            <a:r>
              <a:rPr lang="pl-PL" sz="2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Tryptophan</a:t>
            </a:r>
            <a:endParaRPr lang="pl-PL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pl-PL" sz="26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45720" indent="0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3-OMD           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L-</a:t>
            </a:r>
            <a:r>
              <a:rPr lang="pl-PL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dopa</a:t>
            </a:r>
            <a:r>
              <a:rPr lang="pl-P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</a:t>
            </a:r>
            <a:r>
              <a:rPr lang="pl-P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BH</a:t>
            </a:r>
            <a:r>
              <a:rPr lang="pl-PL" sz="2800" b="1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5-HT  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</a:t>
            </a:r>
          </a:p>
          <a:p>
            <a:pPr marL="45720" indent="0">
              <a:buNone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</a:p>
          <a:p>
            <a:pPr marL="45720" indent="0">
              <a:buNone/>
            </a:pP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E</a:t>
            </a:r>
            <a:r>
              <a:rPr lang="pl-PL" sz="2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   </a:t>
            </a:r>
            <a:r>
              <a:rPr lang="pl-PL" sz="2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pl-PL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Dopamine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Serotonin</a:t>
            </a:r>
          </a:p>
          <a:p>
            <a:pPr marL="45720" indent="0">
              <a:buNone/>
            </a:pP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</a:t>
            </a: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                                                                      5-HIAA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trzałka w dół 3"/>
          <p:cNvSpPr/>
          <p:nvPr/>
        </p:nvSpPr>
        <p:spPr>
          <a:xfrm>
            <a:off x="2411760" y="1124744"/>
            <a:ext cx="45719" cy="61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załka zakrzywiona w prawo 5"/>
          <p:cNvSpPr/>
          <p:nvPr/>
        </p:nvSpPr>
        <p:spPr>
          <a:xfrm>
            <a:off x="3099632" y="1073036"/>
            <a:ext cx="1179077" cy="18962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trzałka zakrzywiona w lewo 6"/>
          <p:cNvSpPr/>
          <p:nvPr/>
        </p:nvSpPr>
        <p:spPr>
          <a:xfrm>
            <a:off x="5076056" y="1073036"/>
            <a:ext cx="1146243" cy="18659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chemat blokowy: proces alternatywny 7"/>
          <p:cNvSpPr/>
          <p:nvPr/>
        </p:nvSpPr>
        <p:spPr>
          <a:xfrm>
            <a:off x="1607515" y="2123337"/>
            <a:ext cx="677529" cy="357297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chemat blokowy: proces alternatywny 10"/>
          <p:cNvSpPr/>
          <p:nvPr/>
        </p:nvSpPr>
        <p:spPr>
          <a:xfrm>
            <a:off x="6732240" y="2123337"/>
            <a:ext cx="864097" cy="404182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TPH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trzałka w górę 11"/>
          <p:cNvSpPr/>
          <p:nvPr/>
        </p:nvSpPr>
        <p:spPr>
          <a:xfrm>
            <a:off x="4534191" y="1601092"/>
            <a:ext cx="323407" cy="6428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rostokąt zaokrąglony 17"/>
          <p:cNvSpPr/>
          <p:nvPr/>
        </p:nvSpPr>
        <p:spPr>
          <a:xfrm>
            <a:off x="4140425" y="3121062"/>
            <a:ext cx="1508752" cy="36547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AADC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4527990" y="3486532"/>
            <a:ext cx="648072" cy="28192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B</a:t>
            </a:r>
            <a:r>
              <a:rPr lang="pl-PL" sz="2000" b="1" baseline="-25000" dirty="0"/>
              <a:t>6</a:t>
            </a:r>
            <a:endParaRPr lang="en-US" sz="2000" b="1" dirty="0"/>
          </a:p>
        </p:txBody>
      </p:sp>
      <p:sp>
        <p:nvSpPr>
          <p:cNvPr id="2" name="Strzałka w lewo 1"/>
          <p:cNvSpPr/>
          <p:nvPr/>
        </p:nvSpPr>
        <p:spPr>
          <a:xfrm>
            <a:off x="1314887" y="3811065"/>
            <a:ext cx="406896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załka w dół 21"/>
          <p:cNvSpPr/>
          <p:nvPr/>
        </p:nvSpPr>
        <p:spPr>
          <a:xfrm>
            <a:off x="7668344" y="2073972"/>
            <a:ext cx="50696" cy="525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rzałka w lewo 25"/>
          <p:cNvSpPr/>
          <p:nvPr/>
        </p:nvSpPr>
        <p:spPr>
          <a:xfrm>
            <a:off x="415801" y="3797897"/>
            <a:ext cx="327621" cy="72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rzałka w lewo 26"/>
          <p:cNvSpPr/>
          <p:nvPr/>
        </p:nvSpPr>
        <p:spPr>
          <a:xfrm>
            <a:off x="1528556" y="2870767"/>
            <a:ext cx="543643" cy="687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rzałka w dół 31"/>
          <p:cNvSpPr/>
          <p:nvPr/>
        </p:nvSpPr>
        <p:spPr>
          <a:xfrm>
            <a:off x="2369568" y="3121062"/>
            <a:ext cx="78637" cy="617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rzałka w dół 33"/>
          <p:cNvSpPr/>
          <p:nvPr/>
        </p:nvSpPr>
        <p:spPr>
          <a:xfrm>
            <a:off x="2418742" y="2089529"/>
            <a:ext cx="45719" cy="510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rzałka w dół 34"/>
          <p:cNvSpPr/>
          <p:nvPr/>
        </p:nvSpPr>
        <p:spPr>
          <a:xfrm>
            <a:off x="7615055" y="3028374"/>
            <a:ext cx="78637" cy="617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rzałka w dół 35"/>
          <p:cNvSpPr/>
          <p:nvPr/>
        </p:nvSpPr>
        <p:spPr>
          <a:xfrm>
            <a:off x="2367128" y="4044615"/>
            <a:ext cx="78637" cy="617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rzałka w dół 36"/>
          <p:cNvSpPr/>
          <p:nvPr/>
        </p:nvSpPr>
        <p:spPr>
          <a:xfrm>
            <a:off x="7575736" y="4009363"/>
            <a:ext cx="78637" cy="617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chemat blokowy: proces alternatywny 37"/>
          <p:cNvSpPr/>
          <p:nvPr/>
        </p:nvSpPr>
        <p:spPr>
          <a:xfrm>
            <a:off x="1518335" y="3239071"/>
            <a:ext cx="758296" cy="381932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BDH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Schemat blokowy: proces alternatywny 38"/>
          <p:cNvSpPr/>
          <p:nvPr/>
        </p:nvSpPr>
        <p:spPr>
          <a:xfrm>
            <a:off x="4301704" y="4092862"/>
            <a:ext cx="1296144" cy="381932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MAO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Schemat blokowy: proces alternatywny 39"/>
          <p:cNvSpPr/>
          <p:nvPr/>
        </p:nvSpPr>
        <p:spPr>
          <a:xfrm>
            <a:off x="4382994" y="4474794"/>
            <a:ext cx="1133564" cy="229532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COMT</a:t>
            </a:r>
            <a:endParaRPr lang="en-US" sz="1600" b="1" dirty="0"/>
          </a:p>
        </p:txBody>
      </p:sp>
      <p:sp>
        <p:nvSpPr>
          <p:cNvPr id="5" name="Prostokąt z zaokrąglonym rogiem 4"/>
          <p:cNvSpPr/>
          <p:nvPr/>
        </p:nvSpPr>
        <p:spPr>
          <a:xfrm>
            <a:off x="295114" y="5085184"/>
            <a:ext cx="7428978" cy="1772816"/>
          </a:xfrm>
          <a:prstGeom prst="round1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 err="1">
                <a:solidFill>
                  <a:srgbClr val="00B050"/>
                </a:solidFill>
              </a:rPr>
              <a:t>Disorders</a:t>
            </a:r>
            <a:r>
              <a:rPr lang="pl-PL" sz="1400" b="1" dirty="0">
                <a:solidFill>
                  <a:srgbClr val="00B050"/>
                </a:solidFill>
              </a:rPr>
              <a:t> of </a:t>
            </a:r>
            <a:r>
              <a:rPr lang="pl-PL" sz="1400" b="1" dirty="0" err="1">
                <a:solidFill>
                  <a:srgbClr val="00B050"/>
                </a:solidFill>
              </a:rPr>
              <a:t>biogenic</a:t>
            </a:r>
            <a:r>
              <a:rPr lang="pl-PL" sz="1400" b="1" dirty="0">
                <a:solidFill>
                  <a:srgbClr val="00B050"/>
                </a:solidFill>
              </a:rPr>
              <a:t> </a:t>
            </a:r>
            <a:r>
              <a:rPr lang="pl-PL" sz="1400" b="1" dirty="0" err="1">
                <a:solidFill>
                  <a:srgbClr val="00B050"/>
                </a:solidFill>
              </a:rPr>
              <a:t>amines</a:t>
            </a:r>
            <a:r>
              <a:rPr lang="pl-PL" sz="1400" b="1" dirty="0">
                <a:solidFill>
                  <a:srgbClr val="00B050"/>
                </a:solidFill>
              </a:rPr>
              <a:t> </a:t>
            </a:r>
            <a:r>
              <a:rPr lang="pl-PL" sz="1400" b="1" dirty="0" err="1">
                <a:solidFill>
                  <a:srgbClr val="00B050"/>
                </a:solidFill>
              </a:rPr>
              <a:t>metabolism</a:t>
            </a:r>
            <a:r>
              <a:rPr lang="pl-PL" sz="1400" b="1" dirty="0">
                <a:solidFill>
                  <a:srgbClr val="00B050"/>
                </a:solidFill>
              </a:rPr>
              <a:t> </a:t>
            </a:r>
            <a:r>
              <a:rPr lang="pl-PL" sz="1400" b="1" dirty="0" err="1">
                <a:solidFill>
                  <a:srgbClr val="00B050"/>
                </a:solidFill>
              </a:rPr>
              <a:t>include</a:t>
            </a:r>
            <a:r>
              <a:rPr lang="pl-PL" sz="1400" b="1" dirty="0">
                <a:solidFill>
                  <a:srgbClr val="00B050"/>
                </a:solidFill>
              </a:rPr>
              <a:t> the </a:t>
            </a:r>
            <a:r>
              <a:rPr lang="pl-PL" sz="1400" b="1" dirty="0" err="1">
                <a:solidFill>
                  <a:srgbClr val="00B050"/>
                </a:solidFill>
              </a:rPr>
              <a:t>deficiencies</a:t>
            </a:r>
            <a:r>
              <a:rPr lang="pl-PL" sz="1400" b="1" dirty="0">
                <a:solidFill>
                  <a:srgbClr val="00B050"/>
                </a:solidFill>
              </a:rPr>
              <a:t> of</a:t>
            </a:r>
            <a:r>
              <a:rPr lang="pl-PL" sz="1400" b="1" dirty="0">
                <a:solidFill>
                  <a:schemeClr val="tx1"/>
                </a:solidFill>
              </a:rPr>
              <a:t>   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                     </a:t>
            </a:r>
            <a:r>
              <a:rPr lang="en-US" sz="1400" b="1" dirty="0">
                <a:solidFill>
                  <a:schemeClr val="tx1"/>
                </a:solidFill>
              </a:rPr>
              <a:t>1. Tyrosine hydroxylase (TH)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                    2. Aromatic L-amino acid decarboxylase (AADC)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                    3. Dopamine </a:t>
            </a:r>
            <a:r>
              <a:rPr lang="el-GR" sz="1400" b="1" dirty="0">
                <a:solidFill>
                  <a:schemeClr val="tx1"/>
                </a:solidFill>
              </a:rPr>
              <a:t>β-</a:t>
            </a:r>
            <a:r>
              <a:rPr lang="en-US" sz="1400" b="1" dirty="0">
                <a:solidFill>
                  <a:schemeClr val="tx1"/>
                </a:solidFill>
              </a:rPr>
              <a:t>hydroxylase (DBH)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                    4. Monoamine oxidase (MAO)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                    5. Catechol – O – </a:t>
            </a:r>
            <a:r>
              <a:rPr lang="en-US" sz="1400" b="1" dirty="0" err="1">
                <a:solidFill>
                  <a:schemeClr val="tx1"/>
                </a:solidFill>
              </a:rPr>
              <a:t>methyltransferase</a:t>
            </a:r>
            <a:r>
              <a:rPr lang="en-US" sz="1400" b="1" dirty="0">
                <a:solidFill>
                  <a:schemeClr val="tx1"/>
                </a:solidFill>
              </a:rPr>
              <a:t> (COMPT)</a:t>
            </a:r>
            <a:endParaRPr lang="pl-PL" sz="1400" b="1" dirty="0">
              <a:solidFill>
                <a:schemeClr val="tx1"/>
              </a:solidFill>
            </a:endParaRPr>
          </a:p>
          <a:p>
            <a:r>
              <a:rPr lang="pl-PL" sz="1400" b="1" dirty="0" err="1">
                <a:solidFill>
                  <a:srgbClr val="00B050"/>
                </a:solidFill>
              </a:rPr>
              <a:t>Tetrahydrobiopterin</a:t>
            </a:r>
            <a:r>
              <a:rPr lang="pl-PL" sz="1400" b="1" dirty="0">
                <a:solidFill>
                  <a:srgbClr val="00B050"/>
                </a:solidFill>
              </a:rPr>
              <a:t> (BH</a:t>
            </a:r>
            <a:r>
              <a:rPr lang="pl-PL" sz="1400" b="1" baseline="-25000" dirty="0">
                <a:solidFill>
                  <a:srgbClr val="00B050"/>
                </a:solidFill>
              </a:rPr>
              <a:t>4</a:t>
            </a:r>
            <a:r>
              <a:rPr lang="pl-PL" sz="1400" b="1" dirty="0">
                <a:solidFill>
                  <a:srgbClr val="00B050"/>
                </a:solidFill>
              </a:rPr>
              <a:t>) </a:t>
            </a:r>
            <a:r>
              <a:rPr lang="pl-PL" sz="1400" b="1" dirty="0" err="1">
                <a:solidFill>
                  <a:srgbClr val="00B050"/>
                </a:solidFill>
              </a:rPr>
              <a:t>metabolism</a:t>
            </a:r>
            <a:r>
              <a:rPr lang="pl-PL" sz="1400" b="1" dirty="0">
                <a:solidFill>
                  <a:srgbClr val="00B050"/>
                </a:solidFill>
              </a:rPr>
              <a:t> </a:t>
            </a:r>
            <a:r>
              <a:rPr lang="pl-PL" sz="1400" b="1" dirty="0" err="1">
                <a:solidFill>
                  <a:srgbClr val="00B050"/>
                </a:solidFill>
              </a:rPr>
              <a:t>disorders</a:t>
            </a:r>
            <a:endParaRPr lang="pl-PL" sz="1400" b="1" dirty="0">
              <a:solidFill>
                <a:srgbClr val="00B050"/>
              </a:solidFill>
            </a:endParaRPr>
          </a:p>
        </p:txBody>
      </p:sp>
      <p:sp>
        <p:nvSpPr>
          <p:cNvPr id="31" name="Schemat blokowy: proces alternatywny 30"/>
          <p:cNvSpPr/>
          <p:nvPr/>
        </p:nvSpPr>
        <p:spPr>
          <a:xfrm>
            <a:off x="1528556" y="1124744"/>
            <a:ext cx="770099" cy="426651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PAH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7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8568952" cy="25202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BH</a:t>
            </a:r>
            <a:r>
              <a:rPr lang="pl-PL" sz="2400" b="1" baseline="-25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IS ESSENTIAL COFACTOR FOR </a:t>
            </a:r>
          </a:p>
          <a:p>
            <a:pPr marL="45720" indent="0" algn="ctr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BOTH TYROSINE AND TRYPTOPHAN HYDROXYLASES, </a:t>
            </a:r>
          </a:p>
          <a:p>
            <a:pPr marL="45720" indent="0" algn="ctr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THE RATE – LIMITING ENZYMES IN THE BIOSYNTHESIS OF </a:t>
            </a:r>
          </a:p>
          <a:p>
            <a:pPr marL="45720" indent="0" algn="ctr">
              <a:buNone/>
            </a:pP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DOPAMINE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SEROTONIN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9977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{61D9309F-CDEC-6843-A89A-15CEBEBE8BFB}tf10001120</Template>
  <TotalTime>3903</TotalTime>
  <Words>3876</Words>
  <Application>Microsoft Office PowerPoint</Application>
  <PresentationFormat>Pokaz na ekranie (4:3)</PresentationFormat>
  <Paragraphs>867</Paragraphs>
  <Slides>71</Slides>
  <Notes>4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71</vt:i4>
      </vt:variant>
    </vt:vector>
  </HeadingPairs>
  <TitlesOfParts>
    <vt:vector size="82" baseType="lpstr">
      <vt:lpstr>2</vt:lpstr>
      <vt:lpstr>Arial</vt:lpstr>
      <vt:lpstr>Calibri</vt:lpstr>
      <vt:lpstr>Chalkboard</vt:lpstr>
      <vt:lpstr>Georgia</vt:lpstr>
      <vt:lpstr>Gill Sans MT</vt:lpstr>
      <vt:lpstr>Lucida Sans Unicode</vt:lpstr>
      <vt:lpstr>Times New Roman</vt:lpstr>
      <vt:lpstr>Wingdings</vt:lpstr>
      <vt:lpstr>Parcel</vt:lpstr>
      <vt:lpstr>Document</vt:lpstr>
      <vt:lpstr>NEUROTRANSMITTERS -  Biogenic amines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BH4 deficiency without HPA </vt:lpstr>
      <vt:lpstr>Prezentacja programu PowerPoint</vt:lpstr>
      <vt:lpstr>GTP CH 1 DEFICIENCY</vt:lpstr>
      <vt:lpstr>E.M. ur. 1983 (23 lata)</vt:lpstr>
      <vt:lpstr>E.M. ur. 1983 (23 lata)</vt:lpstr>
      <vt:lpstr>E.M. ur. 1983 (23 lata)</vt:lpstr>
      <vt:lpstr>E.M. ur. 1983 (23 lata)</vt:lpstr>
      <vt:lpstr>E.M. ur. 1983 (23 lata)</vt:lpstr>
      <vt:lpstr>E.M. ur. 1983 (23 lata)</vt:lpstr>
      <vt:lpstr>E.M. ur. 1983 (23 lata)</vt:lpstr>
      <vt:lpstr>E.M. ur. 1983 (23 lata)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DIHYDROPTERINE REDUCTASE - KEY ROLE IN BH4 SYNTHESIS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Organic acid profile in urine – patient with AADC deficiency</vt:lpstr>
      <vt:lpstr>Organic acids profile in urine - control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UCSF Study Team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Kasia</dc:creator>
  <cp:lastModifiedBy>Krzysztof Szczałuba</cp:lastModifiedBy>
  <cp:revision>287</cp:revision>
  <dcterms:created xsi:type="dcterms:W3CDTF">2012-09-14T21:24:41Z</dcterms:created>
  <dcterms:modified xsi:type="dcterms:W3CDTF">2025-03-16T14:32:42Z</dcterms:modified>
</cp:coreProperties>
</file>