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2" r:id="rId1"/>
  </p:sldMasterIdLst>
  <p:notesMasterIdLst>
    <p:notesMasterId r:id="rId45"/>
  </p:notesMasterIdLst>
  <p:sldIdLst>
    <p:sldId id="256" r:id="rId2"/>
    <p:sldId id="341" r:id="rId3"/>
    <p:sldId id="260" r:id="rId4"/>
    <p:sldId id="262" r:id="rId5"/>
    <p:sldId id="263" r:id="rId6"/>
    <p:sldId id="264" r:id="rId7"/>
    <p:sldId id="382" r:id="rId8"/>
    <p:sldId id="385" r:id="rId9"/>
    <p:sldId id="386" r:id="rId10"/>
    <p:sldId id="387" r:id="rId11"/>
    <p:sldId id="388" r:id="rId12"/>
    <p:sldId id="345" r:id="rId13"/>
    <p:sldId id="346" r:id="rId14"/>
    <p:sldId id="351" r:id="rId15"/>
    <p:sldId id="352" r:id="rId16"/>
    <p:sldId id="362" r:id="rId17"/>
    <p:sldId id="361" r:id="rId18"/>
    <p:sldId id="363" r:id="rId19"/>
    <p:sldId id="372" r:id="rId20"/>
    <p:sldId id="373" r:id="rId21"/>
    <p:sldId id="374" r:id="rId22"/>
    <p:sldId id="359" r:id="rId23"/>
    <p:sldId id="353" r:id="rId24"/>
    <p:sldId id="389" r:id="rId25"/>
    <p:sldId id="368" r:id="rId26"/>
    <p:sldId id="370" r:id="rId27"/>
    <p:sldId id="371" r:id="rId28"/>
    <p:sldId id="375" r:id="rId29"/>
    <p:sldId id="259" r:id="rId30"/>
    <p:sldId id="377" r:id="rId31"/>
    <p:sldId id="378" r:id="rId32"/>
    <p:sldId id="379" r:id="rId33"/>
    <p:sldId id="267" r:id="rId34"/>
    <p:sldId id="274" r:id="rId35"/>
    <p:sldId id="275" r:id="rId36"/>
    <p:sldId id="268" r:id="rId37"/>
    <p:sldId id="281" r:id="rId38"/>
    <p:sldId id="280" r:id="rId39"/>
    <p:sldId id="380" r:id="rId40"/>
    <p:sldId id="283" r:id="rId41"/>
    <p:sldId id="282" r:id="rId42"/>
    <p:sldId id="284" r:id="rId43"/>
    <p:sldId id="257" r:id="rId4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50" autoAdjust="0"/>
    <p:restoredTop sz="94694"/>
  </p:normalViewPr>
  <p:slideViewPr>
    <p:cSldViewPr>
      <p:cViewPr varScale="1">
        <p:scale>
          <a:sx n="121" d="100"/>
          <a:sy n="121" d="100"/>
        </p:scale>
        <p:origin x="1872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E55C6B-3010-49DC-9F05-76961DAB3247}" type="datetimeFigureOut">
              <a:rPr lang="en-US" smtClean="0"/>
              <a:t>3/13/25</a:t>
            </a:fld>
            <a:endParaRPr lang="en-US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F34203-2434-4DE1-BD1B-29E3CB759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113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715796-15AF-C093-8F20-69DA596AA1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F05BED32-0A25-09AD-6E54-2D00ABC9D50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16B4F5DE-8400-76D8-1EB3-C9D06EAE7C1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6D554DB-1245-107B-1EE9-6E0035E9CCD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34203-2434-4DE1-BD1B-29E3CB7594F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763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A4E325FA-9DBA-DC4C-035B-BF5302BD37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F1E787F-11FC-F349-A6D6-A49592F436DA}" type="slidenum">
              <a:rPr lang="en-GB" altLang="en-PL"/>
              <a:pPr eaLnBrk="1" hangingPunct="1"/>
              <a:t>33</a:t>
            </a:fld>
            <a:endParaRPr lang="en-GB" altLang="en-PL"/>
          </a:p>
        </p:txBody>
      </p:sp>
      <p:sp>
        <p:nvSpPr>
          <p:cNvPr id="26627" name="Slide Image Placeholder 1">
            <a:extLst>
              <a:ext uri="{FF2B5EF4-FFF2-40B4-BE49-F238E27FC236}">
                <a16:creationId xmlns:a16="http://schemas.microsoft.com/office/drawing/2014/main" id="{A3C2C557-101B-068A-F73C-F8AAFDEDD62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8" name="Notes Placeholder 2">
            <a:extLst>
              <a:ext uri="{FF2B5EF4-FFF2-40B4-BE49-F238E27FC236}">
                <a16:creationId xmlns:a16="http://schemas.microsoft.com/office/drawing/2014/main" id="{8EF9396C-8492-8F26-0D52-C06DAB6EEB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PL">
              <a:latin typeface="Arial" panose="020B0604020202020204" pitchFamily="34" charset="0"/>
            </a:endParaRPr>
          </a:p>
        </p:txBody>
      </p:sp>
      <p:sp>
        <p:nvSpPr>
          <p:cNvPr id="26629" name="Slide Number Placeholder 3">
            <a:extLst>
              <a:ext uri="{FF2B5EF4-FFF2-40B4-BE49-F238E27FC236}">
                <a16:creationId xmlns:a16="http://schemas.microsoft.com/office/drawing/2014/main" id="{341F0229-F730-C154-52C6-BD772DD3870A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04652795-78D2-5C4D-A4C2-1C547C4FCFBD}" type="slidenum">
              <a:rPr lang="en-GB" altLang="en-PL" sz="1200"/>
              <a:pPr algn="r" eaLnBrk="1" hangingPunct="1"/>
              <a:t>33</a:t>
            </a:fld>
            <a:endParaRPr lang="en-GB" altLang="en-PL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90F21D18-B9C3-3A8C-FADF-33738712A5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0FD2DFB-4219-2B40-92B5-4DDAD3106A91}" type="slidenum">
              <a:rPr lang="en-GB" altLang="en-PL"/>
              <a:pPr eaLnBrk="1" hangingPunct="1"/>
              <a:t>36</a:t>
            </a:fld>
            <a:endParaRPr lang="en-GB" altLang="en-PL"/>
          </a:p>
        </p:txBody>
      </p:sp>
      <p:sp>
        <p:nvSpPr>
          <p:cNvPr id="28675" name="Slide Image Placeholder 1">
            <a:extLst>
              <a:ext uri="{FF2B5EF4-FFF2-40B4-BE49-F238E27FC236}">
                <a16:creationId xmlns:a16="http://schemas.microsoft.com/office/drawing/2014/main" id="{BC02108C-04DA-5BE4-5BB6-85C1ECCED2A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6" name="Notes Placeholder 2">
            <a:extLst>
              <a:ext uri="{FF2B5EF4-FFF2-40B4-BE49-F238E27FC236}">
                <a16:creationId xmlns:a16="http://schemas.microsoft.com/office/drawing/2014/main" id="{1493402B-0BBD-BE9C-07CF-F6CDBA0B04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PL">
              <a:latin typeface="Arial" panose="020B0604020202020204" pitchFamily="34" charset="0"/>
            </a:endParaRPr>
          </a:p>
        </p:txBody>
      </p:sp>
      <p:sp>
        <p:nvSpPr>
          <p:cNvPr id="28677" name="Slide Number Placeholder 3">
            <a:extLst>
              <a:ext uri="{FF2B5EF4-FFF2-40B4-BE49-F238E27FC236}">
                <a16:creationId xmlns:a16="http://schemas.microsoft.com/office/drawing/2014/main" id="{C1FEEF38-E51F-A809-907D-3BB9ABF866A5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2C8C34F0-DF2A-5F44-A1E9-11DBCA818ED4}" type="slidenum">
              <a:rPr lang="en-GB" altLang="en-PL" sz="1200"/>
              <a:pPr algn="r" eaLnBrk="1" hangingPunct="1"/>
              <a:t>36</a:t>
            </a:fld>
            <a:endParaRPr lang="en-GB" altLang="en-PL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102240" y="2386744"/>
            <a:ext cx="693952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94C20-831F-4AFD-A2A9-F1783F733D32}" type="datetimeFigureOut">
              <a:rPr lang="en-US" smtClean="0"/>
              <a:t>3/13/25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7990-AB73-4383-BBD0-0B8E4FA7C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3388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94C20-831F-4AFD-A2A9-F1783F733D32}" type="datetimeFigureOut">
              <a:rPr lang="en-US" smtClean="0"/>
              <a:t>3/13/25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7990-AB73-4383-BBD0-0B8E4FA7C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512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1053966" cy="498348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6046" y="937260"/>
            <a:ext cx="4716174" cy="498348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94C20-831F-4AFD-A2A9-F1783F733D32}" type="datetimeFigureOut">
              <a:rPr lang="en-US" smtClean="0"/>
              <a:t>3/13/25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7990-AB73-4383-BBD0-0B8E4FA7C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137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94C20-831F-4AFD-A2A9-F1783F733D32}" type="datetimeFigureOut">
              <a:rPr lang="en-US" smtClean="0"/>
              <a:t>3/13/25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7990-AB73-4383-BBD0-0B8E4FA7C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856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106424" y="2386744"/>
            <a:ext cx="6940296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94C20-831F-4AFD-A2A9-F1783F733D32}" type="datetimeFigureOut">
              <a:rPr lang="en-US" smtClean="0"/>
              <a:t>3/13/25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7990-AB73-4383-BBD0-0B8E4FA7C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7613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2239" y="2638044"/>
            <a:ext cx="3288023" cy="31019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90516" cy="31019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94C20-831F-4AFD-A2A9-F1783F733D32}" type="datetimeFigureOut">
              <a:rPr lang="en-US" smtClean="0"/>
              <a:t>3/13/25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7990-AB73-4383-BBD0-0B8E4FA7C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540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239" y="2313434"/>
            <a:ext cx="328802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239" y="3143250"/>
            <a:ext cx="3288024" cy="25967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3143250"/>
            <a:ext cx="329051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2313434"/>
            <a:ext cx="329051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94C20-831F-4AFD-A2A9-F1783F733D32}" type="datetimeFigureOut">
              <a:rPr lang="en-US" smtClean="0"/>
              <a:t>3/13/25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7990-AB73-4383-BBD0-0B8E4FA7C5A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283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94C20-831F-4AFD-A2A9-F1783F733D32}" type="datetimeFigureOut">
              <a:rPr lang="en-US" smtClean="0"/>
              <a:t>3/13/25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7990-AB73-4383-BBD0-0B8E4FA7C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231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94C20-831F-4AFD-A2A9-F1783F733D32}" type="datetimeFigureOut">
              <a:rPr lang="en-US" smtClean="0"/>
              <a:t>3/13/25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7990-AB73-4383-BBD0-0B8E4FA7C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284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703" y="2243829"/>
            <a:ext cx="3290594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94C20-831F-4AFD-A2A9-F1783F733D32}" type="datetimeFigureOut">
              <a:rPr lang="en-US" smtClean="0"/>
              <a:t>3/13/25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40703" y="6236208"/>
            <a:ext cx="3806398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7990-AB73-4383-BBD0-0B8E4FA7C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474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080" y="2243828"/>
            <a:ext cx="329184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-42172"/>
            <a:ext cx="4576573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9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76094C20-831F-4AFD-A2A9-F1783F733D32}" type="datetimeFigureOut">
              <a:rPr lang="en-US" smtClean="0"/>
              <a:t>3/13/25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40080" y="6236208"/>
            <a:ext cx="3803904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7990-AB73-4383-BBD0-0B8E4FA7C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25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606045" y="964692"/>
            <a:ext cx="5937755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6045" y="2638045"/>
            <a:ext cx="5937755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76094C20-831F-4AFD-A2A9-F1783F733D32}" type="datetimeFigureOut">
              <a:rPr lang="en-US" smtClean="0"/>
              <a:t>3/13/25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CD157990-AB73-4383-BBD0-0B8E4FA7C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328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1780108"/>
          </a:xfrm>
        </p:spPr>
        <p:txBody>
          <a:bodyPr>
            <a:normAutofit/>
          </a:bodyPr>
          <a:lstStyle/>
          <a:p>
            <a:r>
              <a:rPr lang="pl-PL" dirty="0" err="1"/>
              <a:t>Neurotransmitter</a:t>
            </a:r>
            <a:r>
              <a:rPr lang="pl-PL" dirty="0"/>
              <a:t> </a:t>
            </a:r>
            <a:r>
              <a:rPr lang="pl-PL" dirty="0" err="1"/>
              <a:t>disorders</a:t>
            </a:r>
            <a:r>
              <a:rPr lang="pl-PL" dirty="0"/>
              <a:t>, BH</a:t>
            </a:r>
            <a:r>
              <a:rPr lang="pl-PL" baseline="-25000" dirty="0"/>
              <a:t>4</a:t>
            </a:r>
            <a:endParaRPr lang="en-US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39552" y="4437112"/>
            <a:ext cx="6400800" cy="720080"/>
          </a:xfrm>
        </p:spPr>
        <p:txBody>
          <a:bodyPr>
            <a:normAutofit/>
          </a:bodyPr>
          <a:lstStyle/>
          <a:p>
            <a:pPr algn="l"/>
            <a:r>
              <a:rPr lang="pl-PL" dirty="0"/>
              <a:t>Katarzyna </a:t>
            </a:r>
            <a:r>
              <a:rPr lang="pl-PL" dirty="0" err="1"/>
              <a:t>Kuśmierska</a:t>
            </a:r>
            <a:endParaRPr lang="pl-PL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7069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6BCBAA-FA5B-9303-5443-7AE9D9194D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AC4571AF-D209-8921-11FE-D061B06C96F4}"/>
              </a:ext>
            </a:extLst>
          </p:cNvPr>
          <p:cNvSpPr txBox="1"/>
          <p:nvPr/>
        </p:nvSpPr>
        <p:spPr>
          <a:xfrm>
            <a:off x="780579" y="3284984"/>
            <a:ext cx="727280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Analysis of </a:t>
            </a:r>
            <a:r>
              <a:rPr lang="pl-PL" sz="3200" b="1" dirty="0" err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neurotransmitter</a:t>
            </a:r>
            <a:r>
              <a:rPr lang="pl-PL" sz="32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3200" b="1" dirty="0" err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disorders</a:t>
            </a:r>
            <a:r>
              <a:rPr lang="pl-PL" sz="32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3200" b="1" dirty="0" err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requires</a:t>
            </a:r>
            <a:endParaRPr lang="pl-PL" sz="3200" b="1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pl-PL" sz="3200" b="1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pl-PL" sz="32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LUMBAR PUNCTURE 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86BA6164-F8FF-F3DF-F05D-25FE342C835F}"/>
              </a:ext>
            </a:extLst>
          </p:cNvPr>
          <p:cNvSpPr/>
          <p:nvPr/>
        </p:nvSpPr>
        <p:spPr>
          <a:xfrm>
            <a:off x="179512" y="332656"/>
            <a:ext cx="878497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THE CLINICAL DIAGNOSIS OF INHERITED NEUROTRANSMITTERS DISORDERS IS VERY DIFFICULT</a:t>
            </a:r>
            <a:endParaRPr lang="pl-PL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/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pl-PL" sz="2800" b="1" dirty="0">
                <a:latin typeface="Calibri" panose="020F0502020204030204" pitchFamily="34" charset="0"/>
                <a:cs typeface="Calibri" panose="020F0502020204030204" pitchFamily="34" charset="0"/>
              </a:rPr>
              <a:t>NEEDS 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SPECIALIZED DIAGNOSTIC PROCEDURES</a:t>
            </a:r>
            <a:r>
              <a:rPr lang="pl-PL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FOR DETECTION</a:t>
            </a:r>
            <a:r>
              <a:rPr lang="pl-PL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0220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DB5BCA-DAB2-03A9-4072-E1A083E4D9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23EEF1D6-4AB6-8837-7449-DE05437718C3}"/>
              </a:ext>
            </a:extLst>
          </p:cNvPr>
          <p:cNvSpPr txBox="1"/>
          <p:nvPr/>
        </p:nvSpPr>
        <p:spPr>
          <a:xfrm>
            <a:off x="402623" y="692696"/>
            <a:ext cx="8674169" cy="19451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0000"/>
              </a:lnSpc>
              <a:spcBef>
                <a:spcPct val="50000"/>
              </a:spcBef>
            </a:pPr>
            <a:r>
              <a:rPr lang="pl-PL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Because</a:t>
            </a:r>
            <a:r>
              <a:rPr lang="pl-PL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there</a:t>
            </a:r>
            <a:r>
              <a:rPr lang="pl-PL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l-PL" sz="2800" b="1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l-PL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rostrocaudal</a:t>
            </a:r>
            <a:r>
              <a:rPr lang="pl-PL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concentration</a:t>
            </a:r>
            <a:r>
              <a:rPr lang="pl-PL" sz="2800" b="1" dirty="0">
                <a:latin typeface="Calibri" panose="020F0502020204030204" pitchFamily="34" charset="0"/>
                <a:cs typeface="Calibri" panose="020F0502020204030204" pitchFamily="34" charset="0"/>
              </a:rPr>
              <a:t> gradient </a:t>
            </a:r>
          </a:p>
          <a:p>
            <a:pPr algn="ctr">
              <a:lnSpc>
                <a:spcPct val="110000"/>
              </a:lnSpc>
              <a:spcBef>
                <a:spcPct val="50000"/>
              </a:spcBef>
            </a:pPr>
            <a:r>
              <a:rPr lang="pl-PL" sz="2800" b="1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pl-PL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biogenic</a:t>
            </a:r>
            <a:r>
              <a:rPr lang="pl-PL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amine</a:t>
            </a:r>
            <a:r>
              <a:rPr lang="pl-PL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metabolites</a:t>
            </a:r>
            <a:r>
              <a:rPr lang="pl-PL" sz="2800" b="1" dirty="0">
                <a:latin typeface="Calibri" panose="020F0502020204030204" pitchFamily="34" charset="0"/>
                <a:cs typeface="Calibri" panose="020F0502020204030204" pitchFamily="34" charset="0"/>
              </a:rPr>
              <a:t>  in </a:t>
            </a:r>
            <a:r>
              <a:rPr lang="pl-PL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cerebrospinal</a:t>
            </a:r>
            <a:r>
              <a:rPr lang="pl-PL" sz="2800" b="1" dirty="0">
                <a:latin typeface="Calibri" panose="020F0502020204030204" pitchFamily="34" charset="0"/>
                <a:cs typeface="Calibri" panose="020F0502020204030204" pitchFamily="34" charset="0"/>
              </a:rPr>
              <a:t> fluid</a:t>
            </a:r>
          </a:p>
          <a:p>
            <a:pPr algn="ctr">
              <a:lnSpc>
                <a:spcPct val="110000"/>
              </a:lnSpc>
              <a:spcBef>
                <a:spcPct val="50000"/>
              </a:spcBef>
            </a:pPr>
            <a:r>
              <a:rPr lang="pl-PL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800" b="1" dirty="0">
                <a:solidFill>
                  <a:srgbClr val="CC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standard </a:t>
            </a:r>
            <a:r>
              <a:rPr lang="pl-PL" sz="2800" b="1" dirty="0" err="1">
                <a:solidFill>
                  <a:srgbClr val="CC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protocol</a:t>
            </a:r>
            <a:r>
              <a:rPr lang="pl-PL" sz="2800" b="1" dirty="0">
                <a:solidFill>
                  <a:srgbClr val="CC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800" b="1" dirty="0" err="1">
                <a:solidFill>
                  <a:srgbClr val="CC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l-PL" sz="2800" b="1" dirty="0">
                <a:solidFill>
                  <a:srgbClr val="CC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800" b="1" dirty="0" err="1">
                <a:solidFill>
                  <a:srgbClr val="CC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critical</a:t>
            </a:r>
            <a:r>
              <a:rPr lang="pl-PL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1073AC2F-61E2-16B4-FF29-E90EB83CE114}"/>
              </a:ext>
            </a:extLst>
          </p:cNvPr>
          <p:cNvSpPr txBox="1"/>
          <p:nvPr/>
        </p:nvSpPr>
        <p:spPr>
          <a:xfrm>
            <a:off x="651912" y="3212976"/>
            <a:ext cx="792088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Fraction</a:t>
            </a:r>
            <a:r>
              <a:rPr lang="pl-PL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 – BIOGENIC AMINE METABOLITES / 5-MTHF  (0,5 ml of CSF)</a:t>
            </a:r>
          </a:p>
          <a:p>
            <a:r>
              <a:rPr lang="pl-PL" sz="2400" b="1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Fraction</a:t>
            </a:r>
            <a:r>
              <a:rPr lang="pl-PL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 – AMINO ACIDS (1 ml of CSF)</a:t>
            </a:r>
          </a:p>
          <a:p>
            <a:r>
              <a:rPr lang="pl-PL" sz="2400" b="1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Fraction</a:t>
            </a:r>
            <a:r>
              <a:rPr lang="pl-PL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III – ROUTIN BIOCHEMICAL ANALYSIS (1-2 ml of CSF)</a:t>
            </a:r>
          </a:p>
          <a:p>
            <a:r>
              <a:rPr lang="pl-PL" sz="2400" b="1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Fraction</a:t>
            </a:r>
            <a:r>
              <a:rPr lang="pl-PL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IV -  GABA (1 ml of CSF)</a:t>
            </a:r>
          </a:p>
          <a:p>
            <a:r>
              <a:rPr lang="pl-PL" sz="2400" b="1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Fraction</a:t>
            </a:r>
            <a:r>
              <a:rPr lang="pl-PL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 - PTERIN (1 ml of CSF)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9401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0" y="836712"/>
            <a:ext cx="9144000" cy="56879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pl-PL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MONOAMINES</a:t>
            </a:r>
          </a:p>
          <a:p>
            <a:pPr algn="l">
              <a:defRPr/>
            </a:pPr>
            <a:endParaRPr lang="pl-PL" sz="2800" b="1" dirty="0">
              <a:solidFill>
                <a:schemeClr val="tx2"/>
              </a:solidFill>
            </a:endParaRPr>
          </a:p>
          <a:p>
            <a:pPr algn="l">
              <a:defRPr/>
            </a:pPr>
            <a:endParaRPr lang="pl-PL" sz="2800" b="1" dirty="0">
              <a:solidFill>
                <a:schemeClr val="tx2"/>
              </a:solidFill>
            </a:endParaRPr>
          </a:p>
          <a:p>
            <a:pPr algn="l">
              <a:defRPr/>
            </a:pPr>
            <a:endParaRPr lang="pl-PL" sz="2800" b="1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pl-PL" sz="32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Biogenic</a:t>
            </a:r>
            <a:r>
              <a:rPr lang="pl-PL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32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amines</a:t>
            </a:r>
            <a:endParaRPr lang="pl-PL" sz="32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defRPr/>
            </a:pPr>
            <a:endParaRPr lang="pl-PL" sz="2800" b="1" dirty="0">
              <a:solidFill>
                <a:schemeClr val="tx2"/>
              </a:solidFill>
            </a:endParaRPr>
          </a:p>
          <a:p>
            <a:pPr algn="l">
              <a:defRPr/>
            </a:pPr>
            <a:endParaRPr lang="pl-PL" sz="2800" b="1" dirty="0">
              <a:solidFill>
                <a:schemeClr val="tx2"/>
              </a:solidFill>
            </a:endParaRPr>
          </a:p>
          <a:p>
            <a:pPr algn="l">
              <a:defRPr/>
            </a:pPr>
            <a:endParaRPr lang="pl-PL" sz="2800" b="1" dirty="0">
              <a:solidFill>
                <a:schemeClr val="tx2"/>
              </a:solidFill>
            </a:endParaRPr>
          </a:p>
          <a:p>
            <a:pPr algn="l">
              <a:defRPr/>
            </a:pPr>
            <a:r>
              <a:rPr lang="pl-PL" sz="2800" b="1" dirty="0">
                <a:solidFill>
                  <a:schemeClr val="tx2"/>
                </a:solidFill>
              </a:rPr>
              <a:t>        </a:t>
            </a:r>
            <a:r>
              <a:rPr lang="pl-PL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CATECHOLAMINES: </a:t>
            </a:r>
            <a:r>
              <a:rPr lang="pl-PL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DOPAMINE</a:t>
            </a:r>
            <a:r>
              <a:rPr lang="pl-PL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+ </a:t>
            </a:r>
            <a:r>
              <a:rPr lang="pl-PL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NOREPINEPHRINE</a:t>
            </a:r>
            <a:br>
              <a:rPr lang="pl-PL" sz="2800" b="1" dirty="0">
                <a:solidFill>
                  <a:schemeClr val="tx2"/>
                </a:solidFill>
              </a:rPr>
            </a:br>
            <a:r>
              <a:rPr lang="pl-PL" sz="2400" b="1" dirty="0">
                <a:solidFill>
                  <a:srgbClr val="00FFFF"/>
                </a:solidFill>
              </a:rPr>
              <a:t>	</a:t>
            </a:r>
            <a:br>
              <a:rPr lang="pl-PL" sz="2400" b="1" dirty="0">
                <a:solidFill>
                  <a:srgbClr val="00FFFF"/>
                </a:solidFill>
              </a:rPr>
            </a:br>
            <a:r>
              <a:rPr lang="pl-PL" sz="2400" b="1" dirty="0">
                <a:solidFill>
                  <a:srgbClr val="00FFFF"/>
                </a:solidFill>
              </a:rPr>
              <a:t>				</a:t>
            </a:r>
            <a:r>
              <a:rPr lang="pl-PL" sz="2800" b="1" dirty="0">
                <a:solidFill>
                  <a:srgbClr val="00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SEROTONIN</a:t>
            </a:r>
            <a:br>
              <a:rPr lang="pl-PL" sz="2800" b="1" dirty="0">
                <a:solidFill>
                  <a:srgbClr val="CCFF66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pl-PL" sz="1800" dirty="0"/>
            </a:br>
            <a:endParaRPr lang="pl-PL" sz="1800" dirty="0"/>
          </a:p>
        </p:txBody>
      </p:sp>
      <p:cxnSp>
        <p:nvCxnSpPr>
          <p:cNvPr id="4" name="Łącznik prosty ze strzałką 3"/>
          <p:cNvCxnSpPr/>
          <p:nvPr/>
        </p:nvCxnSpPr>
        <p:spPr>
          <a:xfrm>
            <a:off x="4499992" y="1412776"/>
            <a:ext cx="0" cy="86409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Łącznik prosty ze strzałką 4"/>
          <p:cNvCxnSpPr/>
          <p:nvPr/>
        </p:nvCxnSpPr>
        <p:spPr>
          <a:xfrm>
            <a:off x="4499992" y="3248620"/>
            <a:ext cx="0" cy="86409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42852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2997223" y="1690688"/>
            <a:ext cx="1574777" cy="576262"/>
          </a:xfrm>
          <a:prstGeom prst="rect">
            <a:avLst/>
          </a:prstGeom>
          <a:solidFill>
            <a:srgbClr val="FFFF99"/>
          </a:solidFill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>
                <a:solidFill>
                  <a:srgbClr val="0033CC"/>
                </a:solidFill>
              </a:rPr>
              <a:t>TYROSINE</a:t>
            </a:r>
            <a:r>
              <a:rPr lang="pl-PL">
                <a:solidFill>
                  <a:srgbClr val="0033CC"/>
                </a:solidFill>
              </a:rPr>
              <a:t> </a:t>
            </a:r>
            <a:r>
              <a:rPr lang="pl-PL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b="1">
                <a:latin typeface="Times New Roman" pitchFamily="18" charset="0"/>
                <a:cs typeface="Times New Roman" pitchFamily="18" charset="0"/>
              </a:rPr>
              <a:t>(T)</a:t>
            </a:r>
          </a:p>
        </p:txBody>
      </p:sp>
      <p:sp>
        <p:nvSpPr>
          <p:cNvPr id="8195" name="Line 3"/>
          <p:cNvSpPr>
            <a:spLocks noChangeShapeType="1"/>
          </p:cNvSpPr>
          <p:nvPr/>
        </p:nvSpPr>
        <p:spPr bwMode="auto">
          <a:xfrm>
            <a:off x="3924300" y="2339975"/>
            <a:ext cx="0" cy="15113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l-PL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492500" y="3922713"/>
            <a:ext cx="914400" cy="342900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/>
          <a:lstStyle/>
          <a:p>
            <a:r>
              <a:rPr lang="pl-PL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L-Dopa</a:t>
            </a:r>
            <a:endParaRPr lang="pl-PL" sz="16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3276600" y="5075238"/>
            <a:ext cx="1511300" cy="441325"/>
          </a:xfrm>
          <a:prstGeom prst="rect">
            <a:avLst/>
          </a:prstGeom>
          <a:solidFill>
            <a:srgbClr val="FFFF99"/>
          </a:solidFill>
          <a:ln w="76200">
            <a:solidFill>
              <a:srgbClr val="FF0066"/>
            </a:solidFill>
            <a:miter lim="800000"/>
            <a:headEnd/>
            <a:tailEnd/>
          </a:ln>
        </p:spPr>
        <p:txBody>
          <a:bodyPr/>
          <a:lstStyle/>
          <a:p>
            <a:r>
              <a:rPr lang="pl-PL" b="1">
                <a:solidFill>
                  <a:srgbClr val="3333CC"/>
                </a:solidFill>
              </a:rPr>
              <a:t>DOPAMINE</a:t>
            </a:r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3924300" y="4265613"/>
            <a:ext cx="0" cy="6858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l-PL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3636963" y="6443663"/>
            <a:ext cx="790575" cy="34290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pl-PL" sz="1400" b="1">
                <a:cs typeface="Times New Roman" pitchFamily="18" charset="0"/>
              </a:rPr>
              <a:t>HVA</a:t>
            </a:r>
            <a:endParaRPr lang="pl-PL" sz="1400" b="1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3203575" y="2739509"/>
            <a:ext cx="57625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en-GB" b="1" dirty="0">
                <a:solidFill>
                  <a:schemeClr val="accent6">
                    <a:lumMod val="50000"/>
                  </a:schemeClr>
                </a:solidFill>
              </a:rPr>
              <a:t>TH</a:t>
            </a:r>
          </a:p>
        </p:txBody>
      </p:sp>
      <p:sp>
        <p:nvSpPr>
          <p:cNvPr id="8201" name="Line 10"/>
          <p:cNvSpPr>
            <a:spLocks noChangeShapeType="1"/>
          </p:cNvSpPr>
          <p:nvPr/>
        </p:nvSpPr>
        <p:spPr bwMode="auto">
          <a:xfrm>
            <a:off x="3995738" y="5684838"/>
            <a:ext cx="0" cy="709612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l-PL"/>
          </a:p>
        </p:txBody>
      </p:sp>
      <p:sp>
        <p:nvSpPr>
          <p:cNvPr id="8202" name="Text Box 11"/>
          <p:cNvSpPr txBox="1">
            <a:spLocks noChangeArrowheads="1"/>
          </p:cNvSpPr>
          <p:nvPr/>
        </p:nvSpPr>
        <p:spPr bwMode="auto">
          <a:xfrm>
            <a:off x="1152525" y="5075238"/>
            <a:ext cx="1584325" cy="342900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pl-PL" sz="1600" b="1" dirty="0" err="1">
                <a:solidFill>
                  <a:srgbClr val="000000"/>
                </a:solidFill>
              </a:rPr>
              <a:t>Norepinephrine</a:t>
            </a:r>
            <a:endParaRPr lang="pl-PL" sz="1600" b="1" dirty="0">
              <a:solidFill>
                <a:srgbClr val="000000"/>
              </a:solidFill>
            </a:endParaRPr>
          </a:p>
        </p:txBody>
      </p:sp>
      <p:sp>
        <p:nvSpPr>
          <p:cNvPr id="8203" name="Text Box 16"/>
          <p:cNvSpPr txBox="1">
            <a:spLocks noChangeArrowheads="1"/>
          </p:cNvSpPr>
          <p:nvPr/>
        </p:nvSpPr>
        <p:spPr bwMode="auto">
          <a:xfrm>
            <a:off x="5435600" y="2222500"/>
            <a:ext cx="914400" cy="342900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/>
          <a:lstStyle/>
          <a:p>
            <a:r>
              <a:rPr lang="pl-PL" sz="2000">
                <a:solidFill>
                  <a:srgbClr val="FF0000"/>
                </a:solidFill>
                <a:cs typeface="Times New Roman" pitchFamily="18" charset="0"/>
              </a:rPr>
              <a:t>   </a:t>
            </a:r>
            <a:r>
              <a:rPr lang="pl-PL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BH</a:t>
            </a:r>
            <a:r>
              <a:rPr lang="pl-PL" sz="2000" b="1" baseline="-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pl-PL" sz="20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8204" name="Text Box 17"/>
          <p:cNvSpPr txBox="1">
            <a:spLocks noChangeArrowheads="1"/>
          </p:cNvSpPr>
          <p:nvPr/>
        </p:nvSpPr>
        <p:spPr bwMode="auto">
          <a:xfrm>
            <a:off x="5435600" y="3159125"/>
            <a:ext cx="914400" cy="342900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/>
          <a:lstStyle/>
          <a:p>
            <a:r>
              <a:rPr lang="pl-PL" sz="2000">
                <a:solidFill>
                  <a:srgbClr val="FF0000"/>
                </a:solidFill>
                <a:cs typeface="Times New Roman" pitchFamily="18" charset="0"/>
              </a:rPr>
              <a:t>   </a:t>
            </a:r>
            <a:r>
              <a:rPr lang="pl-PL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BH</a:t>
            </a:r>
            <a:r>
              <a:rPr lang="pl-PL" sz="2000" b="1" baseline="-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pl-PL" sz="20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8205" name="AutoShape 18"/>
          <p:cNvSpPr>
            <a:spLocks noChangeArrowheads="1"/>
          </p:cNvSpPr>
          <p:nvPr/>
        </p:nvSpPr>
        <p:spPr bwMode="auto">
          <a:xfrm rot="10838444" flipH="1">
            <a:off x="6443663" y="2295525"/>
            <a:ext cx="1370012" cy="1143000"/>
          </a:xfrm>
          <a:prstGeom prst="curvedLeftArrow">
            <a:avLst>
              <a:gd name="adj1" fmla="val 20000"/>
              <a:gd name="adj2" fmla="val 40000"/>
              <a:gd name="adj3" fmla="val 39954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8206" name="AutoShape 19"/>
          <p:cNvSpPr>
            <a:spLocks noChangeArrowheads="1"/>
          </p:cNvSpPr>
          <p:nvPr/>
        </p:nvSpPr>
        <p:spPr bwMode="auto">
          <a:xfrm>
            <a:off x="4067175" y="2366963"/>
            <a:ext cx="1295400" cy="1165225"/>
          </a:xfrm>
          <a:prstGeom prst="curvedRightArrow">
            <a:avLst>
              <a:gd name="adj1" fmla="val 20000"/>
              <a:gd name="adj2" fmla="val 40000"/>
              <a:gd name="adj3" fmla="val 3705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8207" name="Text Box 20"/>
          <p:cNvSpPr txBox="1">
            <a:spLocks noChangeArrowheads="1"/>
          </p:cNvSpPr>
          <p:nvPr/>
        </p:nvSpPr>
        <p:spPr bwMode="auto">
          <a:xfrm>
            <a:off x="2009673" y="3922712"/>
            <a:ext cx="906566" cy="488995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pl-PL" sz="1400" b="1" dirty="0">
                <a:cs typeface="Times New Roman" pitchFamily="18" charset="0"/>
              </a:rPr>
              <a:t>3-OMD</a:t>
            </a:r>
            <a:endParaRPr lang="pl-PL" sz="1400" b="1" dirty="0"/>
          </a:p>
        </p:txBody>
      </p:sp>
      <p:sp>
        <p:nvSpPr>
          <p:cNvPr id="8208" name="Line 22"/>
          <p:cNvSpPr>
            <a:spLocks noChangeShapeType="1"/>
          </p:cNvSpPr>
          <p:nvPr/>
        </p:nvSpPr>
        <p:spPr bwMode="auto">
          <a:xfrm flipH="1">
            <a:off x="2987675" y="4067175"/>
            <a:ext cx="433388" cy="0"/>
          </a:xfrm>
          <a:prstGeom prst="line">
            <a:avLst/>
          </a:prstGeom>
          <a:noFill/>
          <a:ln w="2222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l-PL"/>
          </a:p>
        </p:txBody>
      </p:sp>
      <p:sp>
        <p:nvSpPr>
          <p:cNvPr id="8210" name="Text Box 25"/>
          <p:cNvSpPr txBox="1">
            <a:spLocks noChangeArrowheads="1"/>
          </p:cNvSpPr>
          <p:nvPr/>
        </p:nvSpPr>
        <p:spPr bwMode="auto">
          <a:xfrm>
            <a:off x="5364163" y="277813"/>
            <a:ext cx="914400" cy="342900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pl-PL" sz="1600" b="1">
                <a:latin typeface="Times New Roman" pitchFamily="18" charset="0"/>
                <a:cs typeface="Times New Roman" pitchFamily="18" charset="0"/>
              </a:rPr>
              <a:t>GTP</a:t>
            </a:r>
            <a:endParaRPr lang="pl-PL" sz="1600" b="1">
              <a:latin typeface="Times New Roman" pitchFamily="18" charset="0"/>
            </a:endParaRPr>
          </a:p>
        </p:txBody>
      </p:sp>
      <p:sp>
        <p:nvSpPr>
          <p:cNvPr id="8211" name="Line 26"/>
          <p:cNvSpPr>
            <a:spLocks noChangeShapeType="1"/>
          </p:cNvSpPr>
          <p:nvPr/>
        </p:nvSpPr>
        <p:spPr bwMode="auto">
          <a:xfrm>
            <a:off x="5867400" y="782638"/>
            <a:ext cx="0" cy="13716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l-PL"/>
          </a:p>
        </p:txBody>
      </p:sp>
      <p:sp>
        <p:nvSpPr>
          <p:cNvPr id="8212" name="Line 27"/>
          <p:cNvSpPr>
            <a:spLocks noChangeShapeType="1"/>
          </p:cNvSpPr>
          <p:nvPr/>
        </p:nvSpPr>
        <p:spPr bwMode="auto">
          <a:xfrm>
            <a:off x="5867400" y="1042988"/>
            <a:ext cx="6858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l-PL"/>
          </a:p>
        </p:txBody>
      </p:sp>
      <p:sp>
        <p:nvSpPr>
          <p:cNvPr id="8213" name="Text Box 28"/>
          <p:cNvSpPr txBox="1">
            <a:spLocks noChangeArrowheads="1"/>
          </p:cNvSpPr>
          <p:nvPr/>
        </p:nvSpPr>
        <p:spPr bwMode="auto">
          <a:xfrm>
            <a:off x="6588125" y="782638"/>
            <a:ext cx="1295400" cy="457200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/>
          <a:lstStyle/>
          <a:p>
            <a:r>
              <a:rPr lang="pl-PL" sz="1600" b="1">
                <a:latin typeface="Times New Roman" pitchFamily="18" charset="0"/>
                <a:cs typeface="Times New Roman" pitchFamily="18" charset="0"/>
              </a:rPr>
              <a:t>Neopteryn</a:t>
            </a:r>
            <a:endParaRPr lang="pl-PL" sz="1600" b="1">
              <a:latin typeface="Times New Roman" pitchFamily="18" charset="0"/>
            </a:endParaRPr>
          </a:p>
        </p:txBody>
      </p:sp>
      <p:sp>
        <p:nvSpPr>
          <p:cNvPr id="8214" name="Text Box 29"/>
          <p:cNvSpPr txBox="1">
            <a:spLocks noChangeArrowheads="1"/>
          </p:cNvSpPr>
          <p:nvPr/>
        </p:nvSpPr>
        <p:spPr bwMode="auto">
          <a:xfrm>
            <a:off x="6840538" y="1557338"/>
            <a:ext cx="1979612" cy="666750"/>
          </a:xfrm>
          <a:prstGeom prst="rect">
            <a:avLst/>
          </a:prstGeom>
          <a:solidFill>
            <a:srgbClr val="FFFF99"/>
          </a:solidFill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 dirty="0">
                <a:solidFill>
                  <a:srgbClr val="0033CC"/>
                </a:solidFill>
              </a:rPr>
              <a:t>TRYPTOPHAN</a:t>
            </a:r>
            <a:r>
              <a:rPr lang="pl-PL" b="1" dirty="0">
                <a:solidFill>
                  <a:srgbClr val="0033CC"/>
                </a:solidFill>
              </a:rPr>
              <a:t> </a:t>
            </a:r>
            <a:r>
              <a:rPr lang="pl-PL" sz="1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(TP</a:t>
            </a:r>
            <a:r>
              <a:rPr lang="pl-PL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8215" name="Line 30"/>
          <p:cNvSpPr>
            <a:spLocks noChangeShapeType="1"/>
          </p:cNvSpPr>
          <p:nvPr/>
        </p:nvSpPr>
        <p:spPr bwMode="auto">
          <a:xfrm>
            <a:off x="7885113" y="2276475"/>
            <a:ext cx="0" cy="1512888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l-PL"/>
          </a:p>
        </p:txBody>
      </p:sp>
      <p:sp>
        <p:nvSpPr>
          <p:cNvPr id="8216" name="Text Box 31"/>
          <p:cNvSpPr txBox="1">
            <a:spLocks noChangeArrowheads="1"/>
          </p:cNvSpPr>
          <p:nvPr/>
        </p:nvSpPr>
        <p:spPr bwMode="auto">
          <a:xfrm>
            <a:off x="6840538" y="3951288"/>
            <a:ext cx="2303462" cy="360362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/>
          <a:lstStyle/>
          <a:p>
            <a:r>
              <a:rPr lang="pl-PL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5-OH-</a:t>
            </a:r>
            <a:r>
              <a:rPr lang="en-US" sz="1600" b="1">
                <a:solidFill>
                  <a:srgbClr val="000000"/>
                </a:solidFill>
              </a:rPr>
              <a:t>TRYPTOPHAN</a:t>
            </a:r>
            <a:endParaRPr lang="pl-PL" sz="1600" b="1">
              <a:solidFill>
                <a:srgbClr val="000000"/>
              </a:solidFill>
            </a:endParaRPr>
          </a:p>
        </p:txBody>
      </p:sp>
      <p:sp>
        <p:nvSpPr>
          <p:cNvPr id="8217" name="Line 32"/>
          <p:cNvSpPr>
            <a:spLocks noChangeShapeType="1"/>
          </p:cNvSpPr>
          <p:nvPr/>
        </p:nvSpPr>
        <p:spPr bwMode="auto">
          <a:xfrm>
            <a:off x="7909538" y="5580856"/>
            <a:ext cx="0" cy="792163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l-PL"/>
          </a:p>
        </p:txBody>
      </p:sp>
      <p:sp>
        <p:nvSpPr>
          <p:cNvPr id="8218" name="Text Box 33"/>
          <p:cNvSpPr txBox="1">
            <a:spLocks noChangeArrowheads="1"/>
          </p:cNvSpPr>
          <p:nvPr/>
        </p:nvSpPr>
        <p:spPr bwMode="auto">
          <a:xfrm rot="10800000" flipV="1">
            <a:off x="7092950" y="5084763"/>
            <a:ext cx="1836738" cy="431800"/>
          </a:xfrm>
          <a:prstGeom prst="rect">
            <a:avLst/>
          </a:prstGeom>
          <a:solidFill>
            <a:srgbClr val="FFFF99"/>
          </a:solidFill>
          <a:ln w="76200">
            <a:solidFill>
              <a:srgbClr val="FF0066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>
                <a:solidFill>
                  <a:srgbClr val="3333CC"/>
                </a:solidFill>
              </a:rPr>
              <a:t>SEROTONINE</a:t>
            </a:r>
            <a:r>
              <a:rPr lang="pl-PL" sz="16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8219" name="Line 34"/>
          <p:cNvSpPr>
            <a:spLocks noChangeShapeType="1"/>
          </p:cNvSpPr>
          <p:nvPr/>
        </p:nvSpPr>
        <p:spPr bwMode="auto">
          <a:xfrm>
            <a:off x="7885113" y="4311650"/>
            <a:ext cx="0" cy="719137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l-PL"/>
          </a:p>
        </p:txBody>
      </p:sp>
      <p:sp>
        <p:nvSpPr>
          <p:cNvPr id="8220" name="Text Box 35"/>
          <p:cNvSpPr txBox="1">
            <a:spLocks noChangeArrowheads="1"/>
          </p:cNvSpPr>
          <p:nvPr/>
        </p:nvSpPr>
        <p:spPr bwMode="auto">
          <a:xfrm>
            <a:off x="7561263" y="6470650"/>
            <a:ext cx="1028700" cy="34290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pl-PL" sz="1400" b="1">
                <a:cs typeface="Times New Roman" pitchFamily="18" charset="0"/>
              </a:rPr>
              <a:t>5-HIAA</a:t>
            </a:r>
            <a:endParaRPr lang="pl-PL" sz="1400" b="1"/>
          </a:p>
        </p:txBody>
      </p:sp>
      <p:sp>
        <p:nvSpPr>
          <p:cNvPr id="8221" name="Rectangle 36"/>
          <p:cNvSpPr>
            <a:spLocks noChangeArrowheads="1"/>
          </p:cNvSpPr>
          <p:nvPr/>
        </p:nvSpPr>
        <p:spPr bwMode="auto">
          <a:xfrm>
            <a:off x="7956550" y="2636838"/>
            <a:ext cx="7191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TPH</a:t>
            </a:r>
            <a:r>
              <a:rPr lang="pl-PL" dirty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8222" name="Rectangle 37"/>
          <p:cNvSpPr>
            <a:spLocks noChangeArrowheads="1"/>
          </p:cNvSpPr>
          <p:nvPr/>
        </p:nvSpPr>
        <p:spPr bwMode="auto">
          <a:xfrm>
            <a:off x="5148064" y="4334203"/>
            <a:ext cx="124956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en-GB" sz="2800" b="1" dirty="0">
                <a:solidFill>
                  <a:schemeClr val="accent6">
                    <a:lumMod val="50000"/>
                  </a:schemeClr>
                </a:solidFill>
              </a:rPr>
              <a:t>AADC</a:t>
            </a:r>
            <a:r>
              <a:rPr lang="pl-PL" sz="2800" dirty="0"/>
              <a:t>  </a:t>
            </a:r>
          </a:p>
        </p:txBody>
      </p:sp>
      <p:sp>
        <p:nvSpPr>
          <p:cNvPr id="8223" name="Rectangle 38"/>
          <p:cNvSpPr>
            <a:spLocks noChangeArrowheads="1"/>
          </p:cNvSpPr>
          <p:nvPr/>
        </p:nvSpPr>
        <p:spPr bwMode="auto">
          <a:xfrm>
            <a:off x="5362575" y="4785003"/>
            <a:ext cx="4042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400" b="1" dirty="0">
                <a:solidFill>
                  <a:schemeClr val="folHlink"/>
                </a:solidFill>
              </a:rPr>
              <a:t>B</a:t>
            </a:r>
            <a:r>
              <a:rPr lang="pl-PL" sz="1400" b="1" baseline="-25000" dirty="0">
                <a:solidFill>
                  <a:schemeClr val="folHlink"/>
                </a:solidFill>
              </a:rPr>
              <a:t>6</a:t>
            </a:r>
            <a:r>
              <a:rPr lang="pl-PL" dirty="0"/>
              <a:t> </a:t>
            </a:r>
          </a:p>
        </p:txBody>
      </p:sp>
      <p:sp>
        <p:nvSpPr>
          <p:cNvPr id="8224" name="Rectangle 39"/>
          <p:cNvSpPr>
            <a:spLocks noChangeArrowheads="1"/>
          </p:cNvSpPr>
          <p:nvPr/>
        </p:nvSpPr>
        <p:spPr bwMode="auto">
          <a:xfrm>
            <a:off x="7019925" y="5808663"/>
            <a:ext cx="7159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GB" sz="1600" b="1">
                <a:solidFill>
                  <a:srgbClr val="FF0000"/>
                </a:solidFill>
              </a:rPr>
              <a:t>MAO</a:t>
            </a:r>
            <a:r>
              <a:rPr lang="pl-PL" sz="16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225" name="Rectangle 42"/>
          <p:cNvSpPr>
            <a:spLocks noChangeArrowheads="1"/>
          </p:cNvSpPr>
          <p:nvPr/>
        </p:nvSpPr>
        <p:spPr bwMode="auto">
          <a:xfrm>
            <a:off x="3995738" y="5734050"/>
            <a:ext cx="658812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GB" sz="1600" b="1">
                <a:solidFill>
                  <a:srgbClr val="FF0000"/>
                </a:solidFill>
              </a:rPr>
              <a:t>MAO</a:t>
            </a:r>
            <a:endParaRPr lang="pl-PL" sz="1600" b="1">
              <a:solidFill>
                <a:srgbClr val="FF0000"/>
              </a:solidFill>
            </a:endParaRPr>
          </a:p>
          <a:p>
            <a:endParaRPr lang="pl-PL">
              <a:solidFill>
                <a:srgbClr val="FF0000"/>
              </a:solidFill>
            </a:endParaRPr>
          </a:p>
        </p:txBody>
      </p:sp>
      <p:sp>
        <p:nvSpPr>
          <p:cNvPr id="35" name="Prostokąt 34"/>
          <p:cNvSpPr/>
          <p:nvPr/>
        </p:nvSpPr>
        <p:spPr>
          <a:xfrm>
            <a:off x="107504" y="1621313"/>
            <a:ext cx="1837183" cy="576262"/>
          </a:xfrm>
          <a:prstGeom prst="rect">
            <a:avLst/>
          </a:prstGeom>
          <a:solidFill>
            <a:srgbClr val="FFFF00"/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000" b="1" dirty="0" err="1">
                <a:solidFill>
                  <a:schemeClr val="accent1">
                    <a:lumMod val="75000"/>
                  </a:schemeClr>
                </a:solidFill>
              </a:rPr>
              <a:t>Phenylalanine</a:t>
            </a:r>
            <a:endParaRPr lang="pl-PL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37" name="Łącznik prosty ze strzałką 36"/>
          <p:cNvCxnSpPr/>
          <p:nvPr/>
        </p:nvCxnSpPr>
        <p:spPr>
          <a:xfrm flipV="1">
            <a:off x="2009672" y="1916113"/>
            <a:ext cx="1007765" cy="25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Elipsa 37"/>
          <p:cNvSpPr/>
          <p:nvPr/>
        </p:nvSpPr>
        <p:spPr>
          <a:xfrm>
            <a:off x="2987675" y="2636838"/>
            <a:ext cx="936625" cy="504825"/>
          </a:xfrm>
          <a:prstGeom prst="ellipse">
            <a:avLst/>
          </a:prstGeom>
          <a:noFill/>
          <a:ln w="57150"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39" name="Elipsa 38"/>
          <p:cNvSpPr/>
          <p:nvPr/>
        </p:nvSpPr>
        <p:spPr>
          <a:xfrm>
            <a:off x="7885113" y="2565400"/>
            <a:ext cx="935037" cy="503238"/>
          </a:xfrm>
          <a:prstGeom prst="ellipse">
            <a:avLst/>
          </a:prstGeom>
          <a:noFill/>
          <a:ln w="57150"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3" name="pole tekstowe 2"/>
          <p:cNvSpPr txBox="1"/>
          <p:nvPr/>
        </p:nvSpPr>
        <p:spPr>
          <a:xfrm>
            <a:off x="2170135" y="1546781"/>
            <a:ext cx="601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/>
              <a:t>PAH</a:t>
            </a:r>
            <a:endParaRPr lang="en-US" b="1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771775" y="5295900"/>
            <a:ext cx="431800" cy="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pole tekstowe 41"/>
          <p:cNvSpPr txBox="1"/>
          <p:nvPr/>
        </p:nvSpPr>
        <p:spPr>
          <a:xfrm>
            <a:off x="2706294" y="4865501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/>
              <a:t>DBH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017799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0" y="188913"/>
            <a:ext cx="9144000" cy="7294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2400" b="1" dirty="0">
                <a:solidFill>
                  <a:srgbClr val="800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INHERITED DISORDERS </a:t>
            </a:r>
          </a:p>
          <a:p>
            <a:pPr algn="ctr"/>
            <a:r>
              <a:rPr lang="pl-PL" sz="2400" b="1" dirty="0">
                <a:solidFill>
                  <a:srgbClr val="800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AFFECTING MONOAMINES METABOLISM</a:t>
            </a:r>
          </a:p>
          <a:p>
            <a:pPr algn="ctr">
              <a:spcBef>
                <a:spcPct val="50000"/>
              </a:spcBef>
            </a:pPr>
            <a:r>
              <a:rPr lang="pl-PL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endParaRPr lang="pl-PL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pl-PL" sz="2400" b="1" dirty="0">
                <a:solidFill>
                  <a:srgbClr val="800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TETRAHYDROBIOPTERIN DEFICIENCY</a:t>
            </a:r>
          </a:p>
          <a:p>
            <a:pPr algn="ctr">
              <a:spcBef>
                <a:spcPct val="50000"/>
              </a:spcBef>
            </a:pPr>
            <a:r>
              <a:rPr lang="pl-PL" sz="2400" b="1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</a:p>
          <a:p>
            <a:pPr algn="ctr">
              <a:spcBef>
                <a:spcPct val="50000"/>
              </a:spcBef>
            </a:pPr>
            <a:r>
              <a:rPr lang="pl-PL" sz="2400" b="1" dirty="0">
                <a:solidFill>
                  <a:srgbClr val="800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INHERITED DISORDERS AFFECTING MECHANISMS CONTROLLING NEUROTRANSMISSION</a:t>
            </a:r>
            <a:endParaRPr lang="pl-PL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pl-P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cause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syndromes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</a:p>
          <a:p>
            <a:pPr algn="ctr">
              <a:spcBef>
                <a:spcPct val="50000"/>
              </a:spcBef>
            </a:pPr>
            <a:endParaRPr lang="pl-PL" sz="2400" b="1" dirty="0">
              <a:solidFill>
                <a:srgbClr val="80008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pl-PL" sz="2400" b="1" dirty="0">
                <a:solidFill>
                  <a:srgbClr val="FF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MONOAMINE NEUROTRANSMITTER DEFICIENCY</a:t>
            </a:r>
          </a:p>
          <a:p>
            <a:pPr algn="ctr">
              <a:spcBef>
                <a:spcPct val="50000"/>
              </a:spcBef>
            </a:pPr>
            <a:r>
              <a:rPr lang="pl-PL" sz="2400" b="1" dirty="0"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</a:p>
          <a:p>
            <a:pPr algn="ctr">
              <a:spcBef>
                <a:spcPct val="50000"/>
              </a:spcBef>
            </a:pPr>
            <a:r>
              <a:rPr lang="pl-PL" sz="24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ABNORMAL PATTERN OF MONOAMINE METABOLITES </a:t>
            </a:r>
          </a:p>
          <a:p>
            <a:pPr algn="ctr">
              <a:spcBef>
                <a:spcPct val="50000"/>
              </a:spcBef>
            </a:pPr>
            <a:r>
              <a:rPr lang="pl-PL" sz="24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CEREBROSPINAL FLUID</a:t>
            </a:r>
          </a:p>
          <a:p>
            <a:pPr algn="ctr">
              <a:spcBef>
                <a:spcPct val="50000"/>
              </a:spcBef>
            </a:pPr>
            <a:endParaRPr lang="pl-PL" sz="2400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7821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Reference </a:t>
            </a:r>
            <a:r>
              <a:rPr lang="pl-PL" dirty="0" err="1"/>
              <a:t>values</a:t>
            </a:r>
            <a:endParaRPr lang="en-US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1680381"/>
              </p:ext>
            </p:extLst>
          </p:nvPr>
        </p:nvGraphicFramePr>
        <p:xfrm>
          <a:off x="899592" y="2638425"/>
          <a:ext cx="7416824" cy="283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85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6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9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95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624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3277" marR="73277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0- 6</a:t>
                      </a:r>
                      <a:r>
                        <a:rPr lang="pl-PL" baseline="0" dirty="0"/>
                        <a:t> m</a:t>
                      </a:r>
                      <a:endParaRPr lang="en-US" dirty="0"/>
                    </a:p>
                  </a:txBody>
                  <a:tcPr marL="73277" marR="73277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6 – 12m</a:t>
                      </a:r>
                      <a:endParaRPr lang="en-US" dirty="0"/>
                    </a:p>
                  </a:txBody>
                  <a:tcPr marL="73277" marR="73277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1 – 4 </a:t>
                      </a:r>
                      <a:r>
                        <a:rPr lang="pl-PL" dirty="0" err="1"/>
                        <a:t>yrs</a:t>
                      </a:r>
                      <a:endParaRPr lang="en-US" dirty="0"/>
                    </a:p>
                  </a:txBody>
                  <a:tcPr marL="73277" marR="73277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&gt; 4 </a:t>
                      </a:r>
                      <a:r>
                        <a:rPr lang="pl-PL" dirty="0" err="1"/>
                        <a:t>yrs</a:t>
                      </a:r>
                      <a:endParaRPr lang="en-US" dirty="0"/>
                    </a:p>
                  </a:txBody>
                  <a:tcPr marL="73277" marR="7327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HVA [</a:t>
                      </a:r>
                      <a:r>
                        <a:rPr lang="pl-PL" sz="24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nmol</a:t>
                      </a:r>
                      <a:r>
                        <a:rPr lang="pl-PL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/L]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3277" marR="73277"/>
                </a:tc>
                <a:tc>
                  <a:txBody>
                    <a:bodyPr/>
                    <a:lstStyle/>
                    <a:p>
                      <a:r>
                        <a:rPr lang="pl-PL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300 - 1000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3277" marR="73277"/>
                </a:tc>
                <a:tc>
                  <a:txBody>
                    <a:bodyPr/>
                    <a:lstStyle/>
                    <a:p>
                      <a:r>
                        <a:rPr lang="pl-PL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300 - 1000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3277" marR="73277"/>
                </a:tc>
                <a:tc>
                  <a:txBody>
                    <a:bodyPr/>
                    <a:lstStyle/>
                    <a:p>
                      <a:r>
                        <a:rPr lang="pl-PL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200 - 800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3277" marR="73277"/>
                </a:tc>
                <a:tc>
                  <a:txBody>
                    <a:bodyPr/>
                    <a:lstStyle/>
                    <a:p>
                      <a:r>
                        <a:rPr lang="pl-PL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100 - 600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3277" marR="7327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5-HIAA [NMOL/L]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3277" marR="73277"/>
                </a:tc>
                <a:tc>
                  <a:txBody>
                    <a:bodyPr/>
                    <a:lstStyle/>
                    <a:p>
                      <a:r>
                        <a:rPr lang="pl-PL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300 - 1000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3277" marR="73277"/>
                </a:tc>
                <a:tc>
                  <a:txBody>
                    <a:bodyPr/>
                    <a:lstStyle/>
                    <a:p>
                      <a:r>
                        <a:rPr lang="pl-PL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200 - 800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3277" marR="73277"/>
                </a:tc>
                <a:tc>
                  <a:txBody>
                    <a:bodyPr/>
                    <a:lstStyle/>
                    <a:p>
                      <a:r>
                        <a:rPr lang="pl-PL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  <a:r>
                        <a:rPr lang="pl-PL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pl-PL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- 600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3277" marR="73277"/>
                </a:tc>
                <a:tc>
                  <a:txBody>
                    <a:bodyPr/>
                    <a:lstStyle/>
                    <a:p>
                      <a:r>
                        <a:rPr lang="pl-PL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3277" marR="7327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3-OMD [NMOL/l]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3277" marR="73277"/>
                </a:tc>
                <a:tc>
                  <a:txBody>
                    <a:bodyPr/>
                    <a:lstStyle/>
                    <a:p>
                      <a:r>
                        <a:rPr lang="pl-PL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100 - 300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3277" marR="73277"/>
                </a:tc>
                <a:tc>
                  <a:txBody>
                    <a:bodyPr/>
                    <a:lstStyle/>
                    <a:p>
                      <a:r>
                        <a:rPr lang="pl-PL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100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3277" marR="73277"/>
                </a:tc>
                <a:tc>
                  <a:txBody>
                    <a:bodyPr/>
                    <a:lstStyle/>
                    <a:p>
                      <a:r>
                        <a:rPr lang="pl-PL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&lt;50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3277" marR="73277"/>
                </a:tc>
                <a:tc>
                  <a:txBody>
                    <a:bodyPr/>
                    <a:lstStyle/>
                    <a:p>
                      <a:r>
                        <a:rPr lang="pl-PL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&lt;50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3277" marR="7327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9478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4"/>
          <p:cNvGrpSpPr>
            <a:grpSpLocks noChangeAspect="1"/>
          </p:cNvGrpSpPr>
          <p:nvPr/>
        </p:nvGrpSpPr>
        <p:grpSpPr bwMode="auto">
          <a:xfrm>
            <a:off x="1640335" y="2584011"/>
            <a:ext cx="5761038" cy="3816350"/>
            <a:chOff x="2205" y="2025"/>
            <a:chExt cx="8208" cy="5082"/>
          </a:xfrm>
        </p:grpSpPr>
        <p:sp>
          <p:nvSpPr>
            <p:cNvPr id="17412" name="AutoShape 5"/>
            <p:cNvSpPr>
              <a:spLocks noChangeAspect="1" noChangeArrowheads="1"/>
            </p:cNvSpPr>
            <p:nvPr/>
          </p:nvSpPr>
          <p:spPr bwMode="auto">
            <a:xfrm>
              <a:off x="2205" y="2025"/>
              <a:ext cx="8208" cy="5082"/>
            </a:xfrm>
            <a:prstGeom prst="rect">
              <a:avLst/>
            </a:prstGeom>
            <a:solidFill>
              <a:srgbClr val="3333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17413" name="Text Box 6"/>
            <p:cNvSpPr txBox="1">
              <a:spLocks noChangeArrowheads="1"/>
            </p:cNvSpPr>
            <p:nvPr/>
          </p:nvSpPr>
          <p:spPr bwMode="auto">
            <a:xfrm>
              <a:off x="2929" y="3805"/>
              <a:ext cx="1724" cy="72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miter lim="800000"/>
              <a:headEnd/>
              <a:tailEnd/>
            </a:ln>
          </p:spPr>
          <p:txBody>
            <a:bodyPr lIns="80467" tIns="40234" rIns="80467" bIns="40234"/>
            <a:lstStyle/>
            <a:p>
              <a:pPr algn="ctr"/>
              <a:r>
                <a:rPr lang="en-US" sz="1200" b="1">
                  <a:solidFill>
                    <a:srgbClr val="993366"/>
                  </a:solidFill>
                </a:rPr>
                <a:t>TYROSINE</a:t>
              </a:r>
              <a:r>
                <a:rPr lang="pl-PL" sz="1600">
                  <a:solidFill>
                    <a:srgbClr val="993366"/>
                  </a:solidFill>
                </a:rPr>
                <a:t> </a:t>
              </a:r>
              <a:r>
                <a:rPr lang="pl-PL" sz="1400" b="1">
                  <a:solidFill>
                    <a:srgbClr val="993366"/>
                  </a:solidFill>
                  <a:latin typeface="Times New Roman" pitchFamily="18" charset="0"/>
                </a:rPr>
                <a:t> (T)</a:t>
              </a:r>
              <a:endParaRPr lang="pl-PL"/>
            </a:p>
          </p:txBody>
        </p:sp>
        <p:sp>
          <p:nvSpPr>
            <p:cNvPr id="17414" name="Line 7"/>
            <p:cNvSpPr>
              <a:spLocks noChangeShapeType="1"/>
            </p:cNvSpPr>
            <p:nvPr/>
          </p:nvSpPr>
          <p:spPr bwMode="auto">
            <a:xfrm>
              <a:off x="3837" y="4623"/>
              <a:ext cx="0" cy="1904"/>
            </a:xfrm>
            <a:prstGeom prst="line">
              <a:avLst/>
            </a:prstGeom>
            <a:noFill/>
            <a:ln w="28575">
              <a:solidFill>
                <a:srgbClr val="FFFF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17415" name="Text Box 8"/>
            <p:cNvSpPr txBox="1">
              <a:spLocks noChangeArrowheads="1"/>
            </p:cNvSpPr>
            <p:nvPr/>
          </p:nvSpPr>
          <p:spPr bwMode="auto">
            <a:xfrm>
              <a:off x="3293" y="6617"/>
              <a:ext cx="1152" cy="43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miter lim="800000"/>
              <a:headEnd/>
              <a:tailEnd/>
            </a:ln>
          </p:spPr>
          <p:txBody>
            <a:bodyPr lIns="80467" tIns="40234" rIns="80467" bIns="40234"/>
            <a:lstStyle/>
            <a:p>
              <a:r>
                <a:rPr lang="pl-PL" sz="1400" b="1">
                  <a:solidFill>
                    <a:srgbClr val="993366"/>
                  </a:solidFill>
                  <a:latin typeface="Times New Roman" pitchFamily="18" charset="0"/>
                </a:rPr>
                <a:t>L-Dopa</a:t>
              </a:r>
              <a:endParaRPr lang="pl-PL"/>
            </a:p>
          </p:txBody>
        </p:sp>
        <p:sp>
          <p:nvSpPr>
            <p:cNvPr id="17416" name="Rectangle 9"/>
            <p:cNvSpPr>
              <a:spLocks noChangeArrowheads="1"/>
            </p:cNvSpPr>
            <p:nvPr/>
          </p:nvSpPr>
          <p:spPr bwMode="auto">
            <a:xfrm>
              <a:off x="3019" y="5126"/>
              <a:ext cx="652" cy="4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80467" tIns="40234" rIns="80467" bIns="40234" anchor="ctr">
              <a:spAutoFit/>
            </a:bodyPr>
            <a:lstStyle/>
            <a:p>
              <a:r>
                <a:rPr lang="en-GB" sz="1600" b="1">
                  <a:solidFill>
                    <a:srgbClr val="66FFFF"/>
                  </a:solidFill>
                </a:rPr>
                <a:t>TH</a:t>
              </a:r>
              <a:endParaRPr lang="pl-PL">
                <a:solidFill>
                  <a:srgbClr val="66FFFF"/>
                </a:solidFill>
              </a:endParaRPr>
            </a:p>
          </p:txBody>
        </p:sp>
        <p:sp>
          <p:nvSpPr>
            <p:cNvPr id="17417" name="Text Box 10"/>
            <p:cNvSpPr txBox="1">
              <a:spLocks noChangeArrowheads="1"/>
            </p:cNvSpPr>
            <p:nvPr/>
          </p:nvSpPr>
          <p:spPr bwMode="auto">
            <a:xfrm>
              <a:off x="5741" y="4475"/>
              <a:ext cx="1152" cy="644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FFFF99"/>
              </a:solidFill>
              <a:miter lim="800000"/>
              <a:headEnd/>
              <a:tailEnd/>
            </a:ln>
          </p:spPr>
          <p:txBody>
            <a:bodyPr lIns="80467" tIns="40234" rIns="80467" bIns="40234"/>
            <a:lstStyle/>
            <a:p>
              <a:r>
                <a:rPr lang="pl-PL" sz="1000">
                  <a:solidFill>
                    <a:srgbClr val="99CC00"/>
                  </a:solidFill>
                </a:rPr>
                <a:t> </a:t>
              </a:r>
              <a:r>
                <a:rPr lang="pl-PL" sz="2600" b="1">
                  <a:solidFill>
                    <a:srgbClr val="FF0000"/>
                  </a:solidFill>
                  <a:latin typeface="Times New Roman" pitchFamily="18" charset="0"/>
                </a:rPr>
                <a:t>BH</a:t>
              </a:r>
              <a:r>
                <a:rPr lang="pl-PL" sz="2600" b="1" baseline="-25000">
                  <a:solidFill>
                    <a:srgbClr val="FF0000"/>
                  </a:solidFill>
                  <a:latin typeface="Times New Roman" pitchFamily="18" charset="0"/>
                </a:rPr>
                <a:t>4</a:t>
              </a:r>
              <a:endParaRPr lang="pl-PL"/>
            </a:p>
          </p:txBody>
        </p:sp>
        <p:sp>
          <p:nvSpPr>
            <p:cNvPr id="17418" name="Text Box 11"/>
            <p:cNvSpPr txBox="1">
              <a:spLocks noChangeArrowheads="1"/>
            </p:cNvSpPr>
            <p:nvPr/>
          </p:nvSpPr>
          <p:spPr bwMode="auto">
            <a:xfrm>
              <a:off x="5741" y="5654"/>
              <a:ext cx="1152" cy="605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FFFF99"/>
              </a:solidFill>
              <a:miter lim="800000"/>
              <a:headEnd/>
              <a:tailEnd/>
            </a:ln>
          </p:spPr>
          <p:txBody>
            <a:bodyPr lIns="80467" tIns="40234" rIns="80467" bIns="40234"/>
            <a:lstStyle/>
            <a:p>
              <a:r>
                <a:rPr lang="pl-PL" sz="1000">
                  <a:solidFill>
                    <a:srgbClr val="000000"/>
                  </a:solidFill>
                </a:rPr>
                <a:t>   </a:t>
              </a:r>
              <a:r>
                <a:rPr lang="pl-PL" sz="2000" b="1">
                  <a:solidFill>
                    <a:srgbClr val="FF0000"/>
                  </a:solidFill>
                  <a:latin typeface="Times New Roman" pitchFamily="18" charset="0"/>
                </a:rPr>
                <a:t>BH</a:t>
              </a:r>
              <a:r>
                <a:rPr lang="pl-PL" sz="2000" b="1" baseline="-25000">
                  <a:solidFill>
                    <a:srgbClr val="FF0000"/>
                  </a:solidFill>
                  <a:latin typeface="Times New Roman" pitchFamily="18" charset="0"/>
                </a:rPr>
                <a:t>2</a:t>
              </a:r>
              <a:endParaRPr lang="pl-PL"/>
            </a:p>
          </p:txBody>
        </p:sp>
        <p:sp>
          <p:nvSpPr>
            <p:cNvPr id="17419" name="AutoShape 12"/>
            <p:cNvSpPr>
              <a:spLocks noChangeArrowheads="1"/>
            </p:cNvSpPr>
            <p:nvPr/>
          </p:nvSpPr>
          <p:spPr bwMode="auto">
            <a:xfrm rot="10838444" flipH="1">
              <a:off x="7011" y="4567"/>
              <a:ext cx="1726" cy="1440"/>
            </a:xfrm>
            <a:prstGeom prst="curvedLeftArrow">
              <a:avLst>
                <a:gd name="adj1" fmla="val 20000"/>
                <a:gd name="adj2" fmla="val 40000"/>
                <a:gd name="adj3" fmla="val 39954"/>
              </a:avLst>
            </a:prstGeom>
            <a:solidFill>
              <a:srgbClr val="8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17420" name="AutoShape 13"/>
            <p:cNvSpPr>
              <a:spLocks noChangeArrowheads="1"/>
            </p:cNvSpPr>
            <p:nvPr/>
          </p:nvSpPr>
          <p:spPr bwMode="auto">
            <a:xfrm>
              <a:off x="4017" y="4657"/>
              <a:ext cx="1632" cy="1468"/>
            </a:xfrm>
            <a:prstGeom prst="curvedRightArrow">
              <a:avLst>
                <a:gd name="adj1" fmla="val 20000"/>
                <a:gd name="adj2" fmla="val 40000"/>
                <a:gd name="adj3" fmla="val 37057"/>
              </a:avLst>
            </a:prstGeom>
            <a:solidFill>
              <a:srgbClr val="8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17421" name="Text Box 14"/>
            <p:cNvSpPr txBox="1">
              <a:spLocks noChangeArrowheads="1"/>
            </p:cNvSpPr>
            <p:nvPr/>
          </p:nvSpPr>
          <p:spPr bwMode="auto">
            <a:xfrm>
              <a:off x="5651" y="2025"/>
              <a:ext cx="1152" cy="43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FF99"/>
              </a:solidFill>
              <a:miter lim="800000"/>
              <a:headEnd/>
              <a:tailEnd/>
            </a:ln>
          </p:spPr>
          <p:txBody>
            <a:bodyPr lIns="80467" tIns="40234" rIns="80467" bIns="40234"/>
            <a:lstStyle/>
            <a:p>
              <a:pPr algn="ctr"/>
              <a:r>
                <a:rPr lang="pl-PL" sz="1600" b="1">
                  <a:solidFill>
                    <a:srgbClr val="000000"/>
                  </a:solidFill>
                  <a:latin typeface="Times New Roman" pitchFamily="18" charset="0"/>
                </a:rPr>
                <a:t>GTP</a:t>
              </a:r>
              <a:endParaRPr lang="pl-PL" sz="1600"/>
            </a:p>
          </p:txBody>
        </p:sp>
        <p:sp>
          <p:nvSpPr>
            <p:cNvPr id="17422" name="Line 15"/>
            <p:cNvSpPr>
              <a:spLocks noChangeShapeType="1"/>
            </p:cNvSpPr>
            <p:nvPr/>
          </p:nvSpPr>
          <p:spPr bwMode="auto">
            <a:xfrm>
              <a:off x="6285" y="2661"/>
              <a:ext cx="0" cy="172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lg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17423" name="Line 16"/>
            <p:cNvSpPr>
              <a:spLocks noChangeShapeType="1"/>
            </p:cNvSpPr>
            <p:nvPr/>
          </p:nvSpPr>
          <p:spPr bwMode="auto">
            <a:xfrm>
              <a:off x="6285" y="2989"/>
              <a:ext cx="864" cy="0"/>
            </a:xfrm>
            <a:prstGeom prst="line">
              <a:avLst/>
            </a:prstGeom>
            <a:noFill/>
            <a:ln w="28575">
              <a:solidFill>
                <a:srgbClr val="FFFF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17424" name="Text Box 17"/>
            <p:cNvSpPr txBox="1">
              <a:spLocks noChangeArrowheads="1"/>
            </p:cNvSpPr>
            <p:nvPr/>
          </p:nvSpPr>
          <p:spPr bwMode="auto">
            <a:xfrm>
              <a:off x="7193" y="2661"/>
              <a:ext cx="1632" cy="57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miter lim="800000"/>
              <a:headEnd/>
              <a:tailEnd/>
            </a:ln>
          </p:spPr>
          <p:txBody>
            <a:bodyPr lIns="80467" tIns="40234" rIns="80467" bIns="40234"/>
            <a:lstStyle/>
            <a:p>
              <a:r>
                <a:rPr lang="pl-PL" sz="1400" b="1">
                  <a:solidFill>
                    <a:srgbClr val="000000"/>
                  </a:solidFill>
                  <a:latin typeface="Times New Roman" pitchFamily="18" charset="0"/>
                </a:rPr>
                <a:t>Neopteryn</a:t>
              </a:r>
              <a:endParaRPr lang="pl-PL"/>
            </a:p>
          </p:txBody>
        </p:sp>
        <p:sp>
          <p:nvSpPr>
            <p:cNvPr id="17425" name="Text Box 18"/>
            <p:cNvSpPr txBox="1">
              <a:spLocks noChangeArrowheads="1"/>
            </p:cNvSpPr>
            <p:nvPr/>
          </p:nvSpPr>
          <p:spPr bwMode="auto">
            <a:xfrm>
              <a:off x="8055" y="3749"/>
              <a:ext cx="1814" cy="63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miter lim="800000"/>
              <a:headEnd/>
              <a:tailEnd/>
            </a:ln>
          </p:spPr>
          <p:txBody>
            <a:bodyPr lIns="80467" tIns="40234" rIns="80467" bIns="40234"/>
            <a:lstStyle/>
            <a:p>
              <a:pPr algn="ctr"/>
              <a:r>
                <a:rPr lang="en-US" sz="1200" b="1">
                  <a:solidFill>
                    <a:srgbClr val="993366"/>
                  </a:solidFill>
                </a:rPr>
                <a:t>TRYPTOPHAN</a:t>
              </a:r>
              <a:r>
                <a:rPr lang="pl-PL" sz="1200" b="1">
                  <a:solidFill>
                    <a:srgbClr val="993366"/>
                  </a:solidFill>
                </a:rPr>
                <a:t> </a:t>
              </a:r>
              <a:r>
                <a:rPr lang="pl-PL" sz="1200">
                  <a:solidFill>
                    <a:srgbClr val="993366"/>
                  </a:solidFill>
                  <a:latin typeface="Times New Roman" pitchFamily="18" charset="0"/>
                </a:rPr>
                <a:t> </a:t>
              </a:r>
              <a:r>
                <a:rPr lang="pl-PL" sz="1200" b="1">
                  <a:solidFill>
                    <a:srgbClr val="993366"/>
                  </a:solidFill>
                  <a:latin typeface="Times New Roman" pitchFamily="18" charset="0"/>
                </a:rPr>
                <a:t>(TP</a:t>
              </a:r>
              <a:r>
                <a:rPr lang="pl-PL" sz="1400" b="1">
                  <a:solidFill>
                    <a:srgbClr val="993366"/>
                  </a:solidFill>
                  <a:latin typeface="Times New Roman" pitchFamily="18" charset="0"/>
                </a:rPr>
                <a:t>)</a:t>
              </a:r>
              <a:endParaRPr lang="pl-PL"/>
            </a:p>
          </p:txBody>
        </p:sp>
        <p:sp>
          <p:nvSpPr>
            <p:cNvPr id="17426" name="Line 19"/>
            <p:cNvSpPr>
              <a:spLocks noChangeShapeType="1"/>
            </p:cNvSpPr>
            <p:nvPr/>
          </p:nvSpPr>
          <p:spPr bwMode="auto">
            <a:xfrm>
              <a:off x="8963" y="4567"/>
              <a:ext cx="0" cy="1906"/>
            </a:xfrm>
            <a:prstGeom prst="line">
              <a:avLst/>
            </a:prstGeom>
            <a:noFill/>
            <a:ln w="28575">
              <a:solidFill>
                <a:srgbClr val="FFFF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17427" name="Text Box 20"/>
            <p:cNvSpPr txBox="1">
              <a:spLocks noChangeArrowheads="1"/>
            </p:cNvSpPr>
            <p:nvPr/>
          </p:nvSpPr>
          <p:spPr bwMode="auto">
            <a:xfrm>
              <a:off x="7511" y="6653"/>
              <a:ext cx="2902" cy="45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miter lim="800000"/>
              <a:headEnd/>
              <a:tailEnd/>
            </a:ln>
          </p:spPr>
          <p:txBody>
            <a:bodyPr lIns="80467" tIns="40234" rIns="80467" bIns="40234"/>
            <a:lstStyle/>
            <a:p>
              <a:r>
                <a:rPr lang="pl-PL" sz="1400" b="1">
                  <a:solidFill>
                    <a:srgbClr val="993366"/>
                  </a:solidFill>
                  <a:latin typeface="Times New Roman" pitchFamily="18" charset="0"/>
                </a:rPr>
                <a:t>5-OH-</a:t>
              </a:r>
              <a:r>
                <a:rPr lang="en-US" sz="1400" b="1">
                  <a:solidFill>
                    <a:srgbClr val="993366"/>
                  </a:solidFill>
                </a:rPr>
                <a:t>TRYPTOPHAN</a:t>
              </a:r>
              <a:endParaRPr lang="pl-PL"/>
            </a:p>
          </p:txBody>
        </p:sp>
        <p:sp>
          <p:nvSpPr>
            <p:cNvPr id="17428" name="Rectangle 21"/>
            <p:cNvSpPr>
              <a:spLocks noChangeArrowheads="1"/>
            </p:cNvSpPr>
            <p:nvPr/>
          </p:nvSpPr>
          <p:spPr bwMode="auto">
            <a:xfrm>
              <a:off x="9045" y="5126"/>
              <a:ext cx="889" cy="4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80467" tIns="40234" rIns="80467" bIns="40234" anchor="ctr">
              <a:spAutoFit/>
            </a:bodyPr>
            <a:lstStyle/>
            <a:p>
              <a:r>
                <a:rPr lang="en-GB" sz="1600" b="1">
                  <a:solidFill>
                    <a:srgbClr val="66FFFF"/>
                  </a:solidFill>
                </a:rPr>
                <a:t>TPH</a:t>
              </a:r>
              <a:r>
                <a:rPr lang="pl-PL" sz="1600">
                  <a:solidFill>
                    <a:srgbClr val="66FFFF"/>
                  </a:solidFill>
                </a:rPr>
                <a:t> </a:t>
              </a:r>
              <a:endParaRPr lang="pl-PL">
                <a:solidFill>
                  <a:srgbClr val="66FFFF"/>
                </a:solidFill>
              </a:endParaRPr>
            </a:p>
          </p:txBody>
        </p:sp>
      </p:grpSp>
      <p:sp>
        <p:nvSpPr>
          <p:cNvPr id="17411" name="Rectangle 22"/>
          <p:cNvSpPr>
            <a:spLocks noChangeArrowheads="1"/>
          </p:cNvSpPr>
          <p:nvPr/>
        </p:nvSpPr>
        <p:spPr bwMode="auto">
          <a:xfrm>
            <a:off x="900113" y="549275"/>
            <a:ext cx="76327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SYNTHESIS OF THE NEUROTRANSMITTERS </a:t>
            </a:r>
            <a:endParaRPr lang="pl-PL" sz="24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 BE SEVERELY COMPROMISED WHEN THERE ARE DEFECTS AFFECTING THE ENZYMES INVOLVED </a:t>
            </a:r>
            <a:endParaRPr lang="pl-PL" sz="24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pl-PL" sz="3600" b="1" dirty="0">
                <a:solidFill>
                  <a:srgbClr val="FF0000"/>
                </a:solidFill>
              </a:rPr>
              <a:t>BH</a:t>
            </a:r>
            <a:r>
              <a:rPr lang="pl-PL" sz="3600" b="1" baseline="-25000" dirty="0">
                <a:solidFill>
                  <a:srgbClr val="FF0000"/>
                </a:solidFill>
              </a:rPr>
              <a:t>4</a:t>
            </a:r>
            <a:endParaRPr lang="pl-PL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4493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ChangeArrowheads="1"/>
          </p:cNvSpPr>
          <p:nvPr/>
        </p:nvSpPr>
        <p:spPr bwMode="auto">
          <a:xfrm>
            <a:off x="2195513" y="908050"/>
            <a:ext cx="4225837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br>
              <a:rPr lang="pl-PL" dirty="0">
                <a:solidFill>
                  <a:schemeClr val="tx2"/>
                </a:solidFill>
              </a:rPr>
            </a:br>
            <a:endParaRPr lang="pl-PL" dirty="0">
              <a:solidFill>
                <a:schemeClr val="tx2"/>
              </a:solidFill>
            </a:endParaRPr>
          </a:p>
          <a:p>
            <a:r>
              <a:rPr lang="pl-PL" dirty="0">
                <a:solidFill>
                  <a:srgbClr val="FF0000"/>
                </a:solidFill>
              </a:rPr>
              <a:t>  p</a:t>
            </a:r>
            <a:r>
              <a:rPr lang="en-US" dirty="0" err="1">
                <a:solidFill>
                  <a:srgbClr val="FF0000"/>
                </a:solidFill>
              </a:rPr>
              <a:t>henylalanine</a:t>
            </a:r>
            <a:r>
              <a:rPr lang="en-US" dirty="0">
                <a:solidFill>
                  <a:srgbClr val="FF0000"/>
                </a:solidFill>
              </a:rPr>
              <a:t> hydroxylase (EC 1.14.16.1), </a:t>
            </a:r>
            <a:br>
              <a:rPr lang="pl-PL" dirty="0">
                <a:solidFill>
                  <a:srgbClr val="FF0000"/>
                </a:solidFill>
              </a:rPr>
            </a:br>
            <a:br>
              <a:rPr lang="pl-PL" dirty="0">
                <a:solidFill>
                  <a:srgbClr val="FF0000"/>
                </a:solidFill>
              </a:rPr>
            </a:br>
            <a:br>
              <a:rPr lang="pl-PL" dirty="0">
                <a:solidFill>
                  <a:srgbClr val="FF0000"/>
                </a:solidFill>
              </a:rPr>
            </a:br>
            <a:r>
              <a:rPr lang="pl-PL" dirty="0">
                <a:solidFill>
                  <a:srgbClr val="FF0000"/>
                </a:solidFill>
              </a:rPr>
              <a:t>    </a:t>
            </a:r>
            <a:r>
              <a:rPr lang="en-US" dirty="0">
                <a:solidFill>
                  <a:srgbClr val="FF0000"/>
                </a:solidFill>
              </a:rPr>
              <a:t>tyrosine hydroxylase (EC 1.14.16.2), </a:t>
            </a:r>
            <a:br>
              <a:rPr lang="pl-PL" dirty="0">
                <a:solidFill>
                  <a:srgbClr val="FF0000"/>
                </a:solidFill>
              </a:rPr>
            </a:br>
            <a:br>
              <a:rPr lang="pl-PL" dirty="0">
                <a:solidFill>
                  <a:srgbClr val="FF0000"/>
                </a:solidFill>
              </a:rPr>
            </a:br>
            <a:br>
              <a:rPr lang="pl-PL" dirty="0">
                <a:solidFill>
                  <a:srgbClr val="FF0000"/>
                </a:solidFill>
              </a:rPr>
            </a:br>
            <a:r>
              <a:rPr lang="pl-PL" dirty="0">
                <a:solidFill>
                  <a:srgbClr val="FF0000"/>
                </a:solidFill>
              </a:rPr>
              <a:t>    </a:t>
            </a:r>
            <a:r>
              <a:rPr lang="en-US" dirty="0">
                <a:solidFill>
                  <a:srgbClr val="FF0000"/>
                </a:solidFill>
              </a:rPr>
              <a:t>tryptophan hydroxylase (EC 1.14.16.4),</a:t>
            </a:r>
            <a:br>
              <a:rPr lang="pl-PL" dirty="0">
                <a:solidFill>
                  <a:srgbClr val="FF0000"/>
                </a:solidFill>
              </a:rPr>
            </a:br>
            <a:br>
              <a:rPr lang="pl-PL" dirty="0">
                <a:solidFill>
                  <a:srgbClr val="FF0000"/>
                </a:solidFill>
              </a:rPr>
            </a:br>
            <a:br>
              <a:rPr lang="pl-PL" dirty="0">
                <a:solidFill>
                  <a:srgbClr val="FF0000"/>
                </a:solidFill>
              </a:rPr>
            </a:br>
            <a:r>
              <a:rPr lang="pl-PL" dirty="0">
                <a:solidFill>
                  <a:srgbClr val="FF0000"/>
                </a:solidFill>
              </a:rPr>
              <a:t>              </a:t>
            </a:r>
            <a:r>
              <a:rPr lang="pl-PL" dirty="0" err="1">
                <a:solidFill>
                  <a:srgbClr val="FF0000"/>
                </a:solidFill>
              </a:rPr>
              <a:t>nitric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oxide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synthase</a:t>
            </a:r>
            <a:br>
              <a:rPr lang="pl-PL" dirty="0">
                <a:solidFill>
                  <a:srgbClr val="FF0000"/>
                </a:solidFill>
              </a:rPr>
            </a:br>
            <a:endParaRPr lang="pl-PL" dirty="0">
              <a:solidFill>
                <a:srgbClr val="FF0000"/>
              </a:solidFill>
            </a:endParaRPr>
          </a:p>
          <a:p>
            <a:endParaRPr lang="pl-PL" dirty="0">
              <a:solidFill>
                <a:srgbClr val="FF0000"/>
              </a:solidFill>
            </a:endParaRPr>
          </a:p>
          <a:p>
            <a:r>
              <a:rPr lang="pl-PL" dirty="0">
                <a:solidFill>
                  <a:srgbClr val="FF0000"/>
                </a:solidFill>
              </a:rPr>
              <a:t>         </a:t>
            </a:r>
            <a:r>
              <a:rPr lang="pl-PL" dirty="0" err="1">
                <a:solidFill>
                  <a:srgbClr val="FF0000"/>
                </a:solidFill>
              </a:rPr>
              <a:t>glyceryl-ether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monooxygenase</a:t>
            </a:r>
            <a:br>
              <a:rPr lang="pl-PL" dirty="0">
                <a:solidFill>
                  <a:schemeClr val="tx2"/>
                </a:solidFill>
              </a:rPr>
            </a:br>
            <a:br>
              <a:rPr lang="pl-PL" dirty="0">
                <a:solidFill>
                  <a:schemeClr val="tx2"/>
                </a:solidFill>
              </a:rPr>
            </a:b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9219" name="Rectangle 5"/>
          <p:cNvSpPr>
            <a:spLocks noChangeArrowheads="1"/>
          </p:cNvSpPr>
          <p:nvPr/>
        </p:nvSpPr>
        <p:spPr bwMode="auto">
          <a:xfrm>
            <a:off x="2339975" y="6461125"/>
            <a:ext cx="5157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2000" b="1">
                <a:solidFill>
                  <a:srgbClr val="006600"/>
                </a:solidFill>
              </a:rPr>
              <a:t>QUINONOID DIHIDROBIOPTERIN (Q-BH</a:t>
            </a:r>
            <a:r>
              <a:rPr lang="pl-PL" sz="2000" b="1" baseline="-25000">
                <a:solidFill>
                  <a:srgbClr val="006600"/>
                </a:solidFill>
              </a:rPr>
              <a:t>2</a:t>
            </a:r>
            <a:r>
              <a:rPr lang="pl-PL" sz="2000" b="1">
                <a:solidFill>
                  <a:srgbClr val="006600"/>
                </a:solidFill>
              </a:rPr>
              <a:t>)</a:t>
            </a:r>
          </a:p>
        </p:txBody>
      </p:sp>
      <p:sp>
        <p:nvSpPr>
          <p:cNvPr id="9220" name="Rectangle 6"/>
          <p:cNvSpPr>
            <a:spLocks noChangeArrowheads="1"/>
          </p:cNvSpPr>
          <p:nvPr/>
        </p:nvSpPr>
        <p:spPr bwMode="auto">
          <a:xfrm>
            <a:off x="1900238" y="115888"/>
            <a:ext cx="48863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b="1">
                <a:solidFill>
                  <a:srgbClr val="006600"/>
                </a:solidFill>
              </a:rPr>
              <a:t>TETRAHYDROBIOPTERIN (BH</a:t>
            </a:r>
            <a:r>
              <a:rPr lang="en-US" sz="2400" b="1" baseline="-25000">
                <a:solidFill>
                  <a:srgbClr val="006600"/>
                </a:solidFill>
              </a:rPr>
              <a:t>4</a:t>
            </a:r>
            <a:r>
              <a:rPr lang="en-US" sz="2400" b="1">
                <a:solidFill>
                  <a:srgbClr val="006600"/>
                </a:solidFill>
              </a:rPr>
              <a:t>)</a:t>
            </a:r>
            <a:r>
              <a:rPr lang="pl-PL" sz="2400" b="1">
                <a:solidFill>
                  <a:srgbClr val="006600"/>
                </a:solidFill>
              </a:rPr>
              <a:t> </a:t>
            </a:r>
            <a:br>
              <a:rPr lang="pl-PL" sz="2400" b="1">
                <a:solidFill>
                  <a:srgbClr val="006600"/>
                </a:solidFill>
              </a:rPr>
            </a:br>
            <a:r>
              <a:rPr lang="en-US" sz="1000">
                <a:solidFill>
                  <a:schemeClr val="tx2"/>
                </a:solidFill>
              </a:rPr>
              <a:t>IS THE COFACTOR FOR</a:t>
            </a:r>
            <a:br>
              <a:rPr lang="pl-PL" sz="1000">
                <a:solidFill>
                  <a:schemeClr val="tx2"/>
                </a:solidFill>
              </a:rPr>
            </a:br>
            <a:endParaRPr lang="pl-PL" sz="1000">
              <a:solidFill>
                <a:schemeClr val="tx2"/>
              </a:solidFill>
            </a:endParaRPr>
          </a:p>
        </p:txBody>
      </p:sp>
      <p:sp>
        <p:nvSpPr>
          <p:cNvPr id="9221" name="Rectangle 8"/>
          <p:cNvSpPr>
            <a:spLocks noChangeArrowheads="1"/>
          </p:cNvSpPr>
          <p:nvPr/>
        </p:nvSpPr>
        <p:spPr bwMode="auto">
          <a:xfrm>
            <a:off x="1258888" y="1844675"/>
            <a:ext cx="159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phenylalanine</a:t>
            </a:r>
            <a:endParaRPr lang="pl-PL"/>
          </a:p>
        </p:txBody>
      </p:sp>
      <p:sp>
        <p:nvSpPr>
          <p:cNvPr id="9222" name="Rectangle 9"/>
          <p:cNvSpPr>
            <a:spLocks noChangeArrowheads="1"/>
          </p:cNvSpPr>
          <p:nvPr/>
        </p:nvSpPr>
        <p:spPr bwMode="auto">
          <a:xfrm>
            <a:off x="5940425" y="1844675"/>
            <a:ext cx="984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tyrosine</a:t>
            </a:r>
            <a:endParaRPr lang="pl-PL"/>
          </a:p>
        </p:txBody>
      </p:sp>
      <p:sp>
        <p:nvSpPr>
          <p:cNvPr id="9223" name="Rectangle 10"/>
          <p:cNvSpPr>
            <a:spLocks noChangeArrowheads="1"/>
          </p:cNvSpPr>
          <p:nvPr/>
        </p:nvSpPr>
        <p:spPr bwMode="auto">
          <a:xfrm>
            <a:off x="1476375" y="2708275"/>
            <a:ext cx="984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tyrosine</a:t>
            </a:r>
            <a:endParaRPr lang="pl-PL"/>
          </a:p>
        </p:txBody>
      </p:sp>
      <p:sp>
        <p:nvSpPr>
          <p:cNvPr id="9224" name="Rectangle 11"/>
          <p:cNvSpPr>
            <a:spLocks noChangeArrowheads="1"/>
          </p:cNvSpPr>
          <p:nvPr/>
        </p:nvSpPr>
        <p:spPr bwMode="auto">
          <a:xfrm>
            <a:off x="1331913" y="3500438"/>
            <a:ext cx="1263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tryptophan</a:t>
            </a:r>
            <a:endParaRPr lang="pl-PL"/>
          </a:p>
        </p:txBody>
      </p:sp>
      <p:sp>
        <p:nvSpPr>
          <p:cNvPr id="9225" name="Rectangle 12"/>
          <p:cNvSpPr>
            <a:spLocks noChangeArrowheads="1"/>
          </p:cNvSpPr>
          <p:nvPr/>
        </p:nvSpPr>
        <p:spPr bwMode="auto">
          <a:xfrm>
            <a:off x="5508625" y="3573463"/>
            <a:ext cx="2330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5-hydroxytryptophan</a:t>
            </a:r>
            <a:r>
              <a:rPr lang="pl-PL"/>
              <a:t> </a:t>
            </a:r>
          </a:p>
        </p:txBody>
      </p:sp>
      <p:sp>
        <p:nvSpPr>
          <p:cNvPr id="9226" name="Rectangle 13"/>
          <p:cNvSpPr>
            <a:spLocks noChangeArrowheads="1"/>
          </p:cNvSpPr>
          <p:nvPr/>
        </p:nvSpPr>
        <p:spPr bwMode="auto">
          <a:xfrm>
            <a:off x="6084888" y="2636838"/>
            <a:ext cx="933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L-Dopa</a:t>
            </a:r>
          </a:p>
        </p:txBody>
      </p:sp>
      <p:sp>
        <p:nvSpPr>
          <p:cNvPr id="9227" name="Rectangle 15"/>
          <p:cNvSpPr>
            <a:spLocks noChangeArrowheads="1"/>
          </p:cNvSpPr>
          <p:nvPr/>
        </p:nvSpPr>
        <p:spPr bwMode="auto">
          <a:xfrm>
            <a:off x="1403350" y="4365625"/>
            <a:ext cx="99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/>
              <a:t>a</a:t>
            </a:r>
            <a:r>
              <a:rPr lang="en-US"/>
              <a:t>rginine</a:t>
            </a:r>
            <a:endParaRPr lang="pl-PL"/>
          </a:p>
        </p:txBody>
      </p:sp>
      <p:sp>
        <p:nvSpPr>
          <p:cNvPr id="9228" name="Rectangle 16"/>
          <p:cNvSpPr>
            <a:spLocks noChangeArrowheads="1"/>
          </p:cNvSpPr>
          <p:nvPr/>
        </p:nvSpPr>
        <p:spPr bwMode="auto">
          <a:xfrm>
            <a:off x="5651500" y="4076700"/>
            <a:ext cx="21605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/>
              <a:t>c</a:t>
            </a:r>
            <a:r>
              <a:rPr lang="en-US"/>
              <a:t>itruline</a:t>
            </a:r>
            <a:r>
              <a:rPr lang="pl-PL"/>
              <a:t> + NO</a:t>
            </a:r>
            <a:r>
              <a:rPr lang="pl-PL" sz="5400" baseline="30000"/>
              <a:t>.</a:t>
            </a:r>
          </a:p>
        </p:txBody>
      </p:sp>
      <p:sp>
        <p:nvSpPr>
          <p:cNvPr id="9229" name="Text Box 17"/>
          <p:cNvSpPr txBox="1">
            <a:spLocks noChangeArrowheads="1"/>
          </p:cNvSpPr>
          <p:nvPr/>
        </p:nvSpPr>
        <p:spPr bwMode="auto">
          <a:xfrm>
            <a:off x="827088" y="5157788"/>
            <a:ext cx="80660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dirty="0"/>
              <a:t>1-O-alkyl-glycerol   			                       </a:t>
            </a:r>
            <a:r>
              <a:rPr lang="pl-PL" dirty="0" err="1"/>
              <a:t>alkyl-adehyde</a:t>
            </a:r>
            <a:r>
              <a:rPr lang="pl-PL" dirty="0"/>
              <a:t> + </a:t>
            </a:r>
            <a:r>
              <a:rPr lang="pl-PL" dirty="0" err="1"/>
              <a:t>glycerol</a:t>
            </a:r>
            <a:endParaRPr lang="pl-PL" dirty="0"/>
          </a:p>
        </p:txBody>
      </p:sp>
      <p:sp>
        <p:nvSpPr>
          <p:cNvPr id="9230" name="Line 18"/>
          <p:cNvSpPr>
            <a:spLocks noChangeShapeType="1"/>
          </p:cNvSpPr>
          <p:nvPr/>
        </p:nvSpPr>
        <p:spPr bwMode="auto">
          <a:xfrm>
            <a:off x="4211638" y="765175"/>
            <a:ext cx="0" cy="554355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l-PL"/>
          </a:p>
        </p:txBody>
      </p:sp>
      <p:sp>
        <p:nvSpPr>
          <p:cNvPr id="9231" name="Line 19"/>
          <p:cNvSpPr>
            <a:spLocks noChangeShapeType="1"/>
          </p:cNvSpPr>
          <p:nvPr/>
        </p:nvSpPr>
        <p:spPr bwMode="auto">
          <a:xfrm>
            <a:off x="2843213" y="2060575"/>
            <a:ext cx="2735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l-PL"/>
          </a:p>
        </p:txBody>
      </p:sp>
      <p:sp>
        <p:nvSpPr>
          <p:cNvPr id="9232" name="Line 20"/>
          <p:cNvSpPr>
            <a:spLocks noChangeShapeType="1"/>
          </p:cNvSpPr>
          <p:nvPr/>
        </p:nvSpPr>
        <p:spPr bwMode="auto">
          <a:xfrm>
            <a:off x="2771775" y="2924175"/>
            <a:ext cx="2735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l-PL"/>
          </a:p>
        </p:txBody>
      </p:sp>
      <p:sp>
        <p:nvSpPr>
          <p:cNvPr id="9233" name="Line 21"/>
          <p:cNvSpPr>
            <a:spLocks noChangeShapeType="1"/>
          </p:cNvSpPr>
          <p:nvPr/>
        </p:nvSpPr>
        <p:spPr bwMode="auto">
          <a:xfrm>
            <a:off x="2771775" y="3789363"/>
            <a:ext cx="2735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l-PL"/>
          </a:p>
        </p:txBody>
      </p:sp>
      <p:sp>
        <p:nvSpPr>
          <p:cNvPr id="9234" name="Line 22"/>
          <p:cNvSpPr>
            <a:spLocks noChangeShapeType="1"/>
          </p:cNvSpPr>
          <p:nvPr/>
        </p:nvSpPr>
        <p:spPr bwMode="auto">
          <a:xfrm>
            <a:off x="2771775" y="4508500"/>
            <a:ext cx="2735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l-PL"/>
          </a:p>
        </p:txBody>
      </p:sp>
      <p:sp>
        <p:nvSpPr>
          <p:cNvPr id="9235" name="Line 23"/>
          <p:cNvSpPr>
            <a:spLocks noChangeShapeType="1"/>
          </p:cNvSpPr>
          <p:nvPr/>
        </p:nvSpPr>
        <p:spPr bwMode="auto">
          <a:xfrm>
            <a:off x="2771775" y="5373688"/>
            <a:ext cx="2735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79719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486568" y="692696"/>
            <a:ext cx="8315325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endParaRPr lang="pl-PL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pl-PL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TETRAHYDROBIOPTERIN IS ALSO COFACTOR FOR THE PHENYLALANINE HYDROXYLASE IN THE LIVER </a:t>
            </a:r>
            <a:endParaRPr lang="pl-PL" sz="24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endParaRPr lang="pl-PL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pl-PL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630236" y="2424316"/>
            <a:ext cx="8027987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lang="pl-PL" dirty="0">
              <a:solidFill>
                <a:schemeClr val="tx2"/>
              </a:solidFill>
            </a:endParaRPr>
          </a:p>
          <a:p>
            <a:pPr algn="ctr"/>
            <a:r>
              <a:rPr lang="en-US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DEFECTS OF TETRAHYDROBIOPTERIN METABOLISM </a:t>
            </a:r>
            <a:endParaRPr lang="pl-PL" sz="20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 IDENTIFIED </a:t>
            </a:r>
            <a:endParaRPr lang="pl-PL" sz="20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2000" b="1" dirty="0">
                <a:solidFill>
                  <a:srgbClr val="00CC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BECAUSE OF THE PRESENCE OF HYPERPHENYLALANINEMIA </a:t>
            </a:r>
            <a:endParaRPr lang="pl-PL" sz="2000" b="1" dirty="0">
              <a:solidFill>
                <a:srgbClr val="00CC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2000" b="1" dirty="0">
                <a:solidFill>
                  <a:srgbClr val="00CC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FOLLOWING NEWBORN SCREENING</a:t>
            </a:r>
            <a:endParaRPr lang="pl-PL" sz="2000" b="1" dirty="0">
              <a:solidFill>
                <a:srgbClr val="00CC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845641" y="4561342"/>
            <a:ext cx="752475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l-PL" sz="2000" b="1" dirty="0">
                <a:latin typeface="Calibri" panose="020F0502020204030204" pitchFamily="34" charset="0"/>
                <a:cs typeface="Calibri" panose="020F0502020204030204" pitchFamily="34" charset="0"/>
              </a:rPr>
              <a:t>THESE DEFECTS MAY PRESENT PHENOTYPICALLY</a:t>
            </a:r>
          </a:p>
          <a:p>
            <a:pPr algn="ctr"/>
            <a:r>
              <a:rPr lang="pl-PL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b="1" u="sng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 OR WITHOUT</a:t>
            </a:r>
            <a:r>
              <a:rPr lang="pl-PL" sz="2000" b="1" u="sng" dirty="0">
                <a:solidFill>
                  <a:srgbClr val="FF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/>
            <a:r>
              <a:rPr lang="pl-PL" sz="2000" b="1" u="sng" dirty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HYPERPHENYLALANINEMI</a:t>
            </a:r>
            <a:r>
              <a:rPr lang="pl-PL" sz="2000" b="1" dirty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pl-PL" sz="2000" b="1" dirty="0">
                <a:solidFill>
                  <a:srgbClr val="FF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pl-PL" b="1" dirty="0">
                <a:solidFill>
                  <a:srgbClr val="FF0066"/>
                </a:solidFill>
              </a:rPr>
            </a:br>
            <a:br>
              <a:rPr lang="pl-PL" dirty="0">
                <a:solidFill>
                  <a:schemeClr val="tx2"/>
                </a:solidFill>
              </a:rPr>
            </a:br>
            <a:endParaRPr lang="pl-PL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2382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650512"/>
          </a:xfrm>
        </p:spPr>
        <p:txBody>
          <a:bodyPr>
            <a:normAutofit/>
          </a:bodyPr>
          <a:lstStyle/>
          <a:p>
            <a:r>
              <a:rPr lang="pl-PL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CLINICAL SYMPTOMS</a:t>
            </a:r>
            <a:b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arGTPCH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PTPS, </a:t>
            </a:r>
            <a:b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 DHPR  deficiencies</a:t>
            </a: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2675467"/>
            <a:ext cx="8352927" cy="34506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800" b="1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pl-PL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Neonatal</a:t>
            </a:r>
            <a:r>
              <a:rPr lang="pl-PL" sz="2800" b="1" dirty="0">
                <a:latin typeface="Calibri" panose="020F0502020204030204" pitchFamily="34" charset="0"/>
                <a:cs typeface="Calibri" panose="020F0502020204030204" pitchFamily="34" charset="0"/>
              </a:rPr>
              <a:t>  period (</a:t>
            </a:r>
            <a:r>
              <a:rPr lang="pl-PL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hyperphenylalaninemia</a:t>
            </a:r>
            <a:r>
              <a:rPr lang="pl-PL" sz="2800" b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lvl="1"/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poor  sucking, </a:t>
            </a:r>
          </a:p>
          <a:p>
            <a:pPr lvl="1"/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decreased spontaneous movements, </a:t>
            </a:r>
            <a:endParaRPr lang="pl-PL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“floppy baby”</a:t>
            </a:r>
            <a:endParaRPr lang="pl-PL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None/>
            </a:pPr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70360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49275"/>
            <a:ext cx="9144000" cy="5329238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pl-PL" sz="4000" b="1" dirty="0"/>
            </a:br>
            <a:br>
              <a:rPr lang="pl-PL" sz="4000" b="1" dirty="0"/>
            </a:br>
            <a:r>
              <a:rPr lang="pl-PL" sz="3600" b="1" dirty="0">
                <a:solidFill>
                  <a:schemeClr val="tx2"/>
                </a:solidFill>
              </a:rPr>
              <a:t>“</a:t>
            </a:r>
            <a:r>
              <a:rPr lang="pl-PL" sz="3100" b="1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Pediatric</a:t>
            </a:r>
            <a:r>
              <a:rPr lang="pl-PL" sz="31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3100" b="1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Neurotransmitter</a:t>
            </a:r>
            <a:r>
              <a:rPr lang="pl-PL" sz="31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3100" b="1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Diseases</a:t>
            </a:r>
            <a:r>
              <a:rPr lang="pl-PL" sz="31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” </a:t>
            </a:r>
            <a:br>
              <a:rPr lang="pl-PL" sz="31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3100" b="1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l-PL" sz="31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3100" b="1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l-PL" sz="31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3100" b="1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umbrella</a:t>
            </a:r>
            <a:r>
              <a:rPr lang="pl-PL" sz="31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term </a:t>
            </a:r>
            <a:br>
              <a:rPr lang="pl-PL" sz="31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31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lang="pl-PL" sz="3100" b="1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genetic</a:t>
            </a:r>
            <a:r>
              <a:rPr lang="pl-PL" sz="31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3100" b="1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disorders</a:t>
            </a:r>
            <a:r>
              <a:rPr lang="pl-PL" sz="31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3100" b="1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</a:t>
            </a:r>
            <a:r>
              <a:rPr lang="pl-PL" sz="31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3100" b="1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affect</a:t>
            </a:r>
            <a:r>
              <a:rPr lang="pl-PL" sz="31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pl-PL" sz="31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31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pl-PL" sz="3100" b="1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metabolism</a:t>
            </a:r>
            <a:r>
              <a:rPr lang="pl-PL" sz="31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pl-PL" sz="3100" b="1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neurotransmitters</a:t>
            </a:r>
            <a:r>
              <a:rPr lang="pl-PL" sz="31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pl-PL" sz="31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31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31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synthesis and breakdown</a:t>
            </a:r>
            <a:r>
              <a:rPr lang="pl-PL" sz="31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br>
              <a:rPr lang="pl-PL" sz="4000" b="1" dirty="0">
                <a:solidFill>
                  <a:schemeClr val="tx2"/>
                </a:solidFill>
              </a:rPr>
            </a:br>
            <a:br>
              <a:rPr lang="pl-PL" sz="4000" b="1" dirty="0">
                <a:solidFill>
                  <a:schemeClr val="tx2"/>
                </a:solidFill>
              </a:rPr>
            </a:br>
            <a:br>
              <a:rPr lang="pl-PL" sz="4000" b="1" dirty="0">
                <a:solidFill>
                  <a:schemeClr val="tx2"/>
                </a:solidFill>
              </a:rPr>
            </a:br>
            <a:br>
              <a:rPr lang="pl-PL" sz="4000" b="1" dirty="0"/>
            </a:br>
            <a:endParaRPr lang="pl-PL" sz="4000" b="1" dirty="0"/>
          </a:p>
        </p:txBody>
      </p:sp>
    </p:spTree>
    <p:extLst>
      <p:ext uri="{BB962C8B-B14F-4D97-AF65-F5344CB8AC3E}">
        <p14:creationId xmlns:p14="http://schemas.microsoft.com/office/powerpoint/2010/main" val="15549733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31640" y="562456"/>
            <a:ext cx="5937755" cy="1188720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arGTPCH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PTPS, </a:t>
            </a:r>
            <a:b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 DHPR  deficiencies</a:t>
            </a: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584" y="1988840"/>
            <a:ext cx="7408333" cy="4320480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pl-PL" sz="35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Infancy</a:t>
            </a:r>
            <a:r>
              <a:rPr lang="pl-PL" sz="3500" b="1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pl-PL" sz="3500" b="1" dirty="0" err="1">
                <a:latin typeface="Calibri" panose="020F0502020204030204" pitchFamily="34" charset="0"/>
                <a:cs typeface="Calibri" panose="020F0502020204030204" pitchFamily="34" charset="0"/>
              </a:rPr>
              <a:t>childhood</a:t>
            </a:r>
            <a:endParaRPr lang="pl-PL" sz="35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pl-PL" dirty="0" err="1">
                <a:latin typeface="Calibri" panose="020F0502020204030204" pitchFamily="34" charset="0"/>
                <a:cs typeface="Calibri" panose="020F0502020204030204" pitchFamily="34" charset="0"/>
              </a:rPr>
              <a:t>disturbance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 of  </a:t>
            </a:r>
            <a:r>
              <a:rPr lang="pl-PL" dirty="0" err="1">
                <a:latin typeface="Calibri" panose="020F0502020204030204" pitchFamily="34" charset="0"/>
                <a:cs typeface="Calibri" panose="020F0502020204030204" pitchFamily="34" charset="0"/>
              </a:rPr>
              <a:t>tone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 and  </a:t>
            </a:r>
            <a:r>
              <a:rPr lang="pl-PL" dirty="0" err="1">
                <a:latin typeface="Calibri" panose="020F0502020204030204" pitchFamily="34" charset="0"/>
                <a:cs typeface="Calibri" panose="020F0502020204030204" pitchFamily="34" charset="0"/>
              </a:rPr>
              <a:t>posture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1"/>
            <a:r>
              <a:rPr lang="pl-PL" dirty="0" err="1">
                <a:latin typeface="Calibri" panose="020F0502020204030204" pitchFamily="34" charset="0"/>
                <a:cs typeface="Calibri" panose="020F0502020204030204" pitchFamily="34" charset="0"/>
              </a:rPr>
              <a:t>abnormal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l-PL" dirty="0" err="1">
                <a:latin typeface="Calibri" panose="020F0502020204030204" pitchFamily="34" charset="0"/>
                <a:cs typeface="Calibri" panose="020F0502020204030204" pitchFamily="34" charset="0"/>
              </a:rPr>
              <a:t>movements</a:t>
            </a: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pl-PL" dirty="0" err="1">
                <a:latin typeface="Calibri" panose="020F0502020204030204" pitchFamily="34" charset="0"/>
                <a:cs typeface="Calibri" panose="020F0502020204030204" pitchFamily="34" charset="0"/>
              </a:rPr>
              <a:t>hypersalivation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pl-PL" dirty="0" err="1">
                <a:latin typeface="Calibri" panose="020F0502020204030204" pitchFamily="34" charset="0"/>
                <a:cs typeface="Calibri" panose="020F0502020204030204" pitchFamily="34" charset="0"/>
              </a:rPr>
              <a:t>swallowing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dirty="0" err="1">
                <a:latin typeface="Calibri" panose="020F0502020204030204" pitchFamily="34" charset="0"/>
                <a:cs typeface="Calibri" panose="020F0502020204030204" pitchFamily="34" charset="0"/>
              </a:rPr>
              <a:t>difficulties</a:t>
            </a: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pl-PL" dirty="0" err="1">
                <a:latin typeface="Calibri" panose="020F0502020204030204" pitchFamily="34" charset="0"/>
                <a:cs typeface="Calibri" panose="020F0502020204030204" pitchFamily="34" charset="0"/>
              </a:rPr>
              <a:t>mental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dirty="0" err="1">
                <a:latin typeface="Calibri" panose="020F0502020204030204" pitchFamily="34" charset="0"/>
                <a:cs typeface="Calibri" panose="020F0502020204030204" pitchFamily="34" charset="0"/>
              </a:rPr>
              <a:t>retardation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1"/>
            <a:r>
              <a:rPr lang="pl-PL" dirty="0" err="1">
                <a:latin typeface="Calibri" panose="020F0502020204030204" pitchFamily="34" charset="0"/>
                <a:cs typeface="Calibri" panose="020F0502020204030204" pitchFamily="34" charset="0"/>
              </a:rPr>
              <a:t>convulsions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(grand </a:t>
            </a:r>
            <a:r>
              <a:rPr lang="pl-PL" dirty="0" err="1">
                <a:latin typeface="Calibri" panose="020F0502020204030204" pitchFamily="34" charset="0"/>
                <a:cs typeface="Calibri" panose="020F0502020204030204" pitchFamily="34" charset="0"/>
              </a:rPr>
              <a:t>mal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dirty="0" err="1"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dirty="0" err="1">
                <a:latin typeface="Calibri" panose="020F0502020204030204" pitchFamily="34" charset="0"/>
                <a:cs typeface="Calibri" panose="020F0502020204030204" pitchFamily="34" charset="0"/>
              </a:rPr>
              <a:t>myoclonic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dirty="0" err="1">
                <a:latin typeface="Calibri" panose="020F0502020204030204" pitchFamily="34" charset="0"/>
                <a:cs typeface="Calibri" panose="020F0502020204030204" pitchFamily="34" charset="0"/>
              </a:rPr>
              <a:t>attacks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), </a:t>
            </a:r>
          </a:p>
          <a:p>
            <a:pPr lvl="1"/>
            <a:r>
              <a:rPr lang="pl-PL" dirty="0" err="1">
                <a:latin typeface="Calibri" panose="020F0502020204030204" pitchFamily="34" charset="0"/>
                <a:cs typeface="Calibri" panose="020F0502020204030204" pitchFamily="34" charset="0"/>
              </a:rPr>
              <a:t>drowsiness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</a:p>
          <a:p>
            <a:pPr lvl="1"/>
            <a:r>
              <a:rPr lang="pl-PL" dirty="0" err="1">
                <a:latin typeface="Calibri" panose="020F0502020204030204" pitchFamily="34" charset="0"/>
                <a:cs typeface="Calibri" panose="020F0502020204030204" pitchFamily="34" charset="0"/>
              </a:rPr>
              <a:t>irritability</a:t>
            </a: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pl-PL" dirty="0" err="1">
                <a:latin typeface="Calibri" panose="020F0502020204030204" pitchFamily="34" charset="0"/>
                <a:cs typeface="Calibri" panose="020F0502020204030204" pitchFamily="34" charset="0"/>
              </a:rPr>
              <a:t>recurrent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dirty="0" err="1">
                <a:latin typeface="Calibri" panose="020F0502020204030204" pitchFamily="34" charset="0"/>
                <a:cs typeface="Calibri" panose="020F0502020204030204" pitchFamily="34" charset="0"/>
              </a:rPr>
              <a:t>hyperthermia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dirty="0" err="1">
                <a:latin typeface="Calibri" panose="020F0502020204030204" pitchFamily="34" charset="0"/>
                <a:cs typeface="Calibri" panose="020F0502020204030204" pitchFamily="34" charset="0"/>
              </a:rPr>
              <a:t>without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dirty="0" err="1">
                <a:latin typeface="Calibri" panose="020F0502020204030204" pitchFamily="34" charset="0"/>
                <a:cs typeface="Calibri" panose="020F0502020204030204" pitchFamily="34" charset="0"/>
              </a:rPr>
              <a:t>infections</a:t>
            </a: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pl-PL" dirty="0" err="1">
                <a:latin typeface="Calibri" panose="020F0502020204030204" pitchFamily="34" charset="0"/>
                <a:cs typeface="Calibri" panose="020F0502020204030204" pitchFamily="34" charset="0"/>
              </a:rPr>
              <a:t>diurnal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dirty="0" err="1">
                <a:latin typeface="Calibri" panose="020F0502020204030204" pitchFamily="34" charset="0"/>
                <a:cs typeface="Calibri" panose="020F0502020204030204" pitchFamily="34" charset="0"/>
              </a:rPr>
              <a:t>fluctuation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654964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9592" y="404664"/>
            <a:ext cx="5937755" cy="1188720"/>
          </a:xfrm>
        </p:spPr>
        <p:txBody>
          <a:bodyPr/>
          <a:lstStyle/>
          <a:p>
            <a:r>
              <a:rPr lang="pl-PL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adGTPCH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SR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584" y="1916832"/>
            <a:ext cx="7408333" cy="3450696"/>
          </a:xfrm>
        </p:spPr>
        <p:txBody>
          <a:bodyPr/>
          <a:lstStyle/>
          <a:p>
            <a:pPr>
              <a:buNone/>
            </a:pPr>
            <a:r>
              <a:rPr lang="pl-PL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without</a:t>
            </a:r>
            <a:r>
              <a:rPr lang="pl-PL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hyperphenylalaninemia</a:t>
            </a:r>
            <a:endParaRPr lang="pl-PL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ystonia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(lower limbs, trunk, arms, neck)</a:t>
            </a:r>
            <a:endParaRPr lang="pl-PL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2800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arkinsonism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(associated with tremor, rigidity,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bradykinesia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pl-PL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oculogyric</a:t>
            </a:r>
            <a:r>
              <a:rPr lang="pl-PL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crises</a:t>
            </a:r>
            <a:r>
              <a:rPr lang="pl-PL" sz="28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pl-PL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lang="pl-PL" sz="2800" dirty="0">
                <a:latin typeface="Calibri" panose="020F0502020204030204" pitchFamily="34" charset="0"/>
                <a:cs typeface="Calibri" panose="020F0502020204030204" pitchFamily="34" charset="0"/>
              </a:rPr>
              <a:t> SR)</a:t>
            </a:r>
          </a:p>
          <a:p>
            <a:r>
              <a:rPr lang="pl-PL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psychomotor</a:t>
            </a:r>
            <a:r>
              <a:rPr lang="pl-PL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retardation</a:t>
            </a:r>
            <a:r>
              <a:rPr lang="pl-PL" sz="28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pl-PL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lang="pl-PL" sz="2800" dirty="0">
                <a:latin typeface="Calibri" panose="020F0502020204030204" pitchFamily="34" charset="0"/>
                <a:cs typeface="Calibri" panose="020F0502020204030204" pitchFamily="34" charset="0"/>
              </a:rPr>
              <a:t> SR)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992019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179388" y="2060575"/>
            <a:ext cx="8964612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sz="3200" dirty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MRI of the </a:t>
            </a:r>
            <a:r>
              <a:rPr lang="pl-PL" sz="3200" dirty="0" err="1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brain</a:t>
            </a:r>
            <a:r>
              <a:rPr lang="pl-PL" sz="3200" dirty="0">
                <a:latin typeface="Calibri" panose="020F0502020204030204" pitchFamily="34" charset="0"/>
                <a:cs typeface="Calibri" panose="020F0502020204030204" pitchFamily="34" charset="0"/>
              </a:rPr>
              <a:t>  – 	</a:t>
            </a:r>
            <a:r>
              <a:rPr lang="pl-PL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normal</a:t>
            </a:r>
            <a:endParaRPr lang="pl-PL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3200" dirty="0">
                <a:latin typeface="Calibri" panose="020F0502020204030204" pitchFamily="34" charset="0"/>
                <a:cs typeface="Calibri" panose="020F0502020204030204" pitchFamily="34" charset="0"/>
              </a:rPr>
              <a:t>				</a:t>
            </a:r>
            <a:r>
              <a:rPr lang="pl-PL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mild</a:t>
            </a:r>
            <a:r>
              <a:rPr lang="pl-PL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cerebral</a:t>
            </a:r>
            <a:r>
              <a:rPr lang="pl-PL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atrophy</a:t>
            </a:r>
            <a:endParaRPr lang="pl-PL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3200" dirty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EEG</a:t>
            </a:r>
            <a:r>
              <a:rPr lang="pl-PL" sz="3200" dirty="0">
                <a:latin typeface="Calibri" panose="020F0502020204030204" pitchFamily="34" charset="0"/>
                <a:cs typeface="Calibri" panose="020F0502020204030204" pitchFamily="34" charset="0"/>
              </a:rPr>
              <a:t>   – 	</a:t>
            </a:r>
            <a:r>
              <a:rPr lang="pl-PL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normal</a:t>
            </a:r>
            <a:endParaRPr lang="pl-PL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3200" dirty="0"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pl-PL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epileptiform</a:t>
            </a:r>
            <a:r>
              <a:rPr lang="pl-PL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potentials</a:t>
            </a:r>
            <a:endParaRPr lang="pl-PL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5028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900113" y="333375"/>
            <a:ext cx="7129462" cy="5438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dirty="0"/>
              <a:t>IN SOME NEUROLOGICAL DISORDERS SECONDARY ABNORMALITIES OF MONOAMINES METABOLITES PATTERN ARE OBSERVED (HVA and 5-HIAA)</a:t>
            </a:r>
          </a:p>
          <a:p>
            <a:pPr eaLnBrk="1" hangingPunct="1"/>
            <a:endParaRPr lang="pl-PL" dirty="0"/>
          </a:p>
          <a:p>
            <a:pPr eaLnBrk="1" hangingPunct="1"/>
            <a:r>
              <a:rPr lang="pl-PL" dirty="0"/>
              <a:t>the </a:t>
            </a:r>
            <a:r>
              <a:rPr lang="pl-PL" dirty="0" err="1"/>
              <a:t>group</a:t>
            </a:r>
            <a:r>
              <a:rPr lang="pl-PL" dirty="0"/>
              <a:t> of </a:t>
            </a:r>
            <a:r>
              <a:rPr lang="pl-PL" dirty="0" err="1"/>
              <a:t>patients</a:t>
            </a:r>
            <a:r>
              <a:rPr lang="pl-PL" dirty="0"/>
              <a:t> with </a:t>
            </a:r>
            <a:r>
              <a:rPr lang="pl-PL" dirty="0" err="1"/>
              <a:t>low</a:t>
            </a:r>
            <a:r>
              <a:rPr lang="pl-PL" dirty="0"/>
              <a:t> </a:t>
            </a:r>
            <a:r>
              <a:rPr lang="pl-PL" dirty="0" err="1"/>
              <a:t>biogenic</a:t>
            </a:r>
            <a:r>
              <a:rPr lang="pl-PL" dirty="0"/>
              <a:t> </a:t>
            </a:r>
            <a:r>
              <a:rPr lang="pl-PL" dirty="0" err="1"/>
              <a:t>amine</a:t>
            </a:r>
            <a:endParaRPr lang="pl-PL" dirty="0"/>
          </a:p>
          <a:p>
            <a:pPr eaLnBrk="1" hangingPunct="1">
              <a:lnSpc>
                <a:spcPct val="140000"/>
              </a:lnSpc>
            </a:pPr>
            <a:r>
              <a:rPr lang="pl-PL" dirty="0" err="1"/>
              <a:t>metabolites</a:t>
            </a:r>
            <a:r>
              <a:rPr lang="pl-PL" dirty="0"/>
              <a:t> </a:t>
            </a:r>
            <a:r>
              <a:rPr lang="pl-PL" dirty="0" err="1"/>
              <a:t>values</a:t>
            </a:r>
            <a:r>
              <a:rPr lang="pl-PL" dirty="0"/>
              <a:t> in CSF</a:t>
            </a:r>
          </a:p>
          <a:p>
            <a:pPr eaLnBrk="1" hangingPunct="1">
              <a:lnSpc>
                <a:spcPct val="70000"/>
              </a:lnSpc>
            </a:pPr>
            <a:r>
              <a:rPr lang="pl-PL" dirty="0"/>
              <a:t>		 	</a:t>
            </a:r>
            <a:r>
              <a:rPr lang="pl-PL" dirty="0" err="1"/>
              <a:t>Lesch</a:t>
            </a:r>
            <a:r>
              <a:rPr lang="pl-PL" dirty="0"/>
              <a:t>–</a:t>
            </a:r>
            <a:r>
              <a:rPr lang="pl-PL" dirty="0" err="1"/>
              <a:t>Nyhan</a:t>
            </a:r>
            <a:r>
              <a:rPr lang="pl-PL" dirty="0"/>
              <a:t> </a:t>
            </a:r>
            <a:r>
              <a:rPr lang="pl-PL" dirty="0" err="1"/>
              <a:t>disease</a:t>
            </a:r>
            <a:endParaRPr lang="pl-PL" dirty="0"/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pl-PL" dirty="0"/>
              <a:t>			Alexander </a:t>
            </a:r>
            <a:r>
              <a:rPr lang="pl-PL" dirty="0" err="1"/>
              <a:t>disease</a:t>
            </a:r>
            <a:endParaRPr lang="pl-PL" dirty="0"/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pl-PL" dirty="0"/>
              <a:t>			</a:t>
            </a:r>
            <a:r>
              <a:rPr lang="pl-PL" dirty="0" err="1"/>
              <a:t>mitochondrial</a:t>
            </a:r>
            <a:r>
              <a:rPr lang="pl-PL" dirty="0"/>
              <a:t> </a:t>
            </a:r>
            <a:r>
              <a:rPr lang="pl-PL" dirty="0" err="1"/>
              <a:t>encephalopathies</a:t>
            </a:r>
            <a:endParaRPr lang="pl-PL" dirty="0"/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pl-PL" dirty="0"/>
              <a:t>			</a:t>
            </a:r>
            <a:r>
              <a:rPr lang="pl-PL" dirty="0" err="1"/>
              <a:t>pontocerebellar</a:t>
            </a:r>
            <a:r>
              <a:rPr lang="pl-PL" dirty="0"/>
              <a:t> </a:t>
            </a:r>
            <a:r>
              <a:rPr lang="pl-PL" dirty="0" err="1"/>
              <a:t>hypoplasia</a:t>
            </a:r>
            <a:endParaRPr lang="pl-PL" dirty="0"/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pl-PL" dirty="0"/>
              <a:t>			</a:t>
            </a:r>
            <a:r>
              <a:rPr lang="pl-PL" dirty="0" err="1"/>
              <a:t>other</a:t>
            </a:r>
            <a:r>
              <a:rPr lang="pl-PL" dirty="0"/>
              <a:t> </a:t>
            </a:r>
            <a:r>
              <a:rPr lang="pl-PL" dirty="0" err="1"/>
              <a:t>encephalopathies</a:t>
            </a:r>
            <a:endParaRPr lang="pl-PL" dirty="0"/>
          </a:p>
          <a:p>
            <a:pPr eaLnBrk="1" hangingPunct="1">
              <a:lnSpc>
                <a:spcPct val="40000"/>
              </a:lnSpc>
              <a:spcBef>
                <a:spcPct val="50000"/>
              </a:spcBef>
            </a:pPr>
            <a:endParaRPr lang="pl-PL" dirty="0"/>
          </a:p>
          <a:p>
            <a:pPr eaLnBrk="1" hangingPunct="1"/>
            <a:endParaRPr lang="pl-PL" dirty="0"/>
          </a:p>
          <a:p>
            <a:pPr eaLnBrk="1" hangingPunct="1"/>
            <a:endParaRPr lang="pl-PL" dirty="0"/>
          </a:p>
          <a:p>
            <a:pPr eaLnBrk="1" hangingPunct="1"/>
            <a:r>
              <a:rPr lang="pl-PL" dirty="0" err="1"/>
              <a:t>Patients</a:t>
            </a:r>
            <a:r>
              <a:rPr lang="pl-PL" dirty="0"/>
              <a:t> with </a:t>
            </a:r>
            <a:r>
              <a:rPr lang="pl-PL" dirty="0" err="1"/>
              <a:t>basal</a:t>
            </a:r>
            <a:r>
              <a:rPr lang="pl-PL" dirty="0"/>
              <a:t> </a:t>
            </a:r>
            <a:r>
              <a:rPr lang="pl-PL" dirty="0" err="1"/>
              <a:t>ganglia</a:t>
            </a:r>
            <a:r>
              <a:rPr lang="pl-PL" dirty="0"/>
              <a:t> </a:t>
            </a:r>
            <a:r>
              <a:rPr lang="pl-PL" dirty="0" err="1"/>
              <a:t>involvement</a:t>
            </a:r>
            <a:r>
              <a:rPr lang="pl-PL" dirty="0"/>
              <a:t> </a:t>
            </a:r>
            <a:r>
              <a:rPr lang="pl-PL" dirty="0" err="1"/>
              <a:t>did</a:t>
            </a:r>
            <a:r>
              <a:rPr lang="pl-PL" dirty="0"/>
              <a:t> not manifest </a:t>
            </a:r>
            <a:r>
              <a:rPr lang="pl-PL" dirty="0" err="1"/>
              <a:t>lower</a:t>
            </a:r>
            <a:r>
              <a:rPr lang="pl-PL" dirty="0"/>
              <a:t> </a:t>
            </a:r>
            <a:r>
              <a:rPr lang="pl-PL" dirty="0" err="1"/>
              <a:t>values</a:t>
            </a:r>
            <a:r>
              <a:rPr lang="pl-PL" dirty="0"/>
              <a:t> of </a:t>
            </a:r>
            <a:r>
              <a:rPr lang="pl-PL" dirty="0" err="1"/>
              <a:t>neurotransmitters</a:t>
            </a:r>
            <a:endParaRPr lang="pl-PL" dirty="0"/>
          </a:p>
          <a:p>
            <a:pPr eaLnBrk="1" hangingPunct="1">
              <a:spcBef>
                <a:spcPct val="50000"/>
              </a:spcBef>
            </a:pPr>
            <a:r>
              <a:rPr lang="pl-PL" dirty="0" err="1"/>
              <a:t>García-Cazorla</a:t>
            </a:r>
            <a:r>
              <a:rPr lang="pl-PL" dirty="0"/>
              <a:t> A. and </a:t>
            </a:r>
            <a:r>
              <a:rPr lang="pl-PL" dirty="0" err="1"/>
              <a:t>all</a:t>
            </a:r>
            <a:r>
              <a:rPr lang="pl-PL" dirty="0"/>
              <a:t>.; </a:t>
            </a:r>
            <a:r>
              <a:rPr lang="pl-PL" i="1" dirty="0" err="1"/>
              <a:t>Developmental</a:t>
            </a:r>
            <a:r>
              <a:rPr lang="pl-PL" i="1" dirty="0"/>
              <a:t> </a:t>
            </a:r>
            <a:r>
              <a:rPr lang="pl-PL" i="1" dirty="0" err="1"/>
              <a:t>Medicine</a:t>
            </a:r>
            <a:r>
              <a:rPr lang="pl-PL" i="1" dirty="0"/>
              <a:t> &amp; Child </a:t>
            </a:r>
            <a:r>
              <a:rPr lang="pl-PL" i="1" dirty="0" err="1"/>
              <a:t>Neurology</a:t>
            </a:r>
            <a:r>
              <a:rPr lang="pl-PL" i="1" dirty="0"/>
              <a:t> </a:t>
            </a:r>
            <a:r>
              <a:rPr lang="pl-PL" dirty="0"/>
              <a:t>2007, 49: 740–744</a:t>
            </a:r>
          </a:p>
        </p:txBody>
      </p:sp>
    </p:spTree>
    <p:extLst>
      <p:ext uri="{BB962C8B-B14F-4D97-AF65-F5344CB8AC3E}">
        <p14:creationId xmlns:p14="http://schemas.microsoft.com/office/powerpoint/2010/main" val="6743428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9641936D-D37F-0882-D06A-7DDED631CB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7377" y="808169"/>
            <a:ext cx="3932396" cy="344793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CC508A3-2DEA-6D8B-247E-540E08FC3BEE}"/>
              </a:ext>
            </a:extLst>
          </p:cNvPr>
          <p:cNvSpPr txBox="1"/>
          <p:nvPr/>
        </p:nvSpPr>
        <p:spPr>
          <a:xfrm>
            <a:off x="265377" y="332656"/>
            <a:ext cx="4572000" cy="48474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2438" indent="-342900">
              <a:spcBef>
                <a:spcPts val="300"/>
              </a:spcBef>
              <a:buClrTx/>
              <a:buFont typeface="Arial"/>
              <a:buChar char="•"/>
            </a:pPr>
            <a:r>
              <a:rPr kumimoji="0" lang="pl-PL" sz="1800" dirty="0">
                <a:solidFill>
                  <a:srgbClr val="000000"/>
                </a:solidFill>
                <a:latin typeface="+mn-lt"/>
              </a:rPr>
              <a:t>TH </a:t>
            </a:r>
            <a:r>
              <a:rPr kumimoji="0" lang="pl-PL" sz="1800" dirty="0" err="1">
                <a:solidFill>
                  <a:srgbClr val="000000"/>
                </a:solidFill>
                <a:latin typeface="+mn-lt"/>
              </a:rPr>
              <a:t>is</a:t>
            </a:r>
            <a:r>
              <a:rPr kumimoji="0" lang="pl-PL" sz="1800" dirty="0">
                <a:solidFill>
                  <a:srgbClr val="000000"/>
                </a:solidFill>
                <a:latin typeface="+mn-lt"/>
              </a:rPr>
              <a:t> </a:t>
            </a:r>
            <a:r>
              <a:rPr kumimoji="0" lang="pl-PL" sz="1800" dirty="0" err="1">
                <a:solidFill>
                  <a:srgbClr val="000000"/>
                </a:solidFill>
                <a:latin typeface="+mn-lt"/>
              </a:rPr>
              <a:t>responsible</a:t>
            </a:r>
            <a:r>
              <a:rPr kumimoji="0" lang="pl-PL" sz="1800" dirty="0">
                <a:solidFill>
                  <a:srgbClr val="000000"/>
                </a:solidFill>
                <a:latin typeface="+mn-lt"/>
              </a:rPr>
              <a:t> for the </a:t>
            </a:r>
            <a:r>
              <a:rPr kumimoji="0" lang="pl-PL" sz="1800" dirty="0" err="1">
                <a:solidFill>
                  <a:srgbClr val="000000"/>
                </a:solidFill>
                <a:latin typeface="+mn-lt"/>
              </a:rPr>
              <a:t>synthesis</a:t>
            </a:r>
            <a:r>
              <a:rPr kumimoji="0" lang="pl-PL" sz="1800" dirty="0">
                <a:solidFill>
                  <a:srgbClr val="000000"/>
                </a:solidFill>
                <a:latin typeface="+mn-lt"/>
              </a:rPr>
              <a:t> of l-</a:t>
            </a:r>
            <a:r>
              <a:rPr kumimoji="0" lang="pl-PL" sz="1800" dirty="0" err="1">
                <a:solidFill>
                  <a:srgbClr val="000000"/>
                </a:solidFill>
                <a:latin typeface="+mn-lt"/>
              </a:rPr>
              <a:t>dopa</a:t>
            </a:r>
            <a:r>
              <a:rPr kumimoji="0" lang="pl-PL" sz="1800" dirty="0">
                <a:solidFill>
                  <a:srgbClr val="000000"/>
                </a:solidFill>
                <a:latin typeface="+mn-lt"/>
              </a:rPr>
              <a:t>, a </a:t>
            </a:r>
            <a:r>
              <a:rPr kumimoji="0" lang="pl-PL" sz="1800" dirty="0" err="1">
                <a:solidFill>
                  <a:srgbClr val="000000"/>
                </a:solidFill>
                <a:latin typeface="+mn-lt"/>
              </a:rPr>
              <a:t>precursor</a:t>
            </a:r>
            <a:r>
              <a:rPr kumimoji="0" lang="pl-PL" sz="1800" dirty="0">
                <a:solidFill>
                  <a:srgbClr val="000000"/>
                </a:solidFill>
                <a:latin typeface="+mn-lt"/>
              </a:rPr>
              <a:t> of </a:t>
            </a:r>
            <a:r>
              <a:rPr kumimoji="0" lang="pl-PL" sz="1800" dirty="0" err="1">
                <a:solidFill>
                  <a:srgbClr val="000000"/>
                </a:solidFill>
                <a:latin typeface="+mn-lt"/>
              </a:rPr>
              <a:t>catecholamines</a:t>
            </a:r>
            <a:r>
              <a:rPr kumimoji="0" lang="pl-PL" sz="1800" dirty="0">
                <a:solidFill>
                  <a:srgbClr val="000000"/>
                </a:solidFill>
                <a:latin typeface="+mn-lt"/>
              </a:rPr>
              <a:t>, </a:t>
            </a:r>
            <a:r>
              <a:rPr kumimoji="0" lang="pl-PL" sz="1800" dirty="0" err="1">
                <a:solidFill>
                  <a:srgbClr val="000000"/>
                </a:solidFill>
                <a:latin typeface="+mn-lt"/>
              </a:rPr>
              <a:t>which</a:t>
            </a:r>
            <a:r>
              <a:rPr kumimoji="0" lang="pl-PL" sz="1800" dirty="0">
                <a:solidFill>
                  <a:srgbClr val="000000"/>
                </a:solidFill>
                <a:latin typeface="+mn-lt"/>
              </a:rPr>
              <a:t> </a:t>
            </a:r>
            <a:r>
              <a:rPr kumimoji="0" lang="pl-PL" sz="1800" dirty="0" err="1">
                <a:solidFill>
                  <a:srgbClr val="000000"/>
                </a:solidFill>
                <a:latin typeface="+mn-lt"/>
              </a:rPr>
              <a:t>can</a:t>
            </a:r>
            <a:r>
              <a:rPr kumimoji="0" lang="pl-PL" sz="1800" dirty="0">
                <a:solidFill>
                  <a:srgbClr val="000000"/>
                </a:solidFill>
                <a:latin typeface="+mn-lt"/>
              </a:rPr>
              <a:t> be </a:t>
            </a:r>
            <a:r>
              <a:rPr kumimoji="0" lang="pl-PL" sz="1800" dirty="0" err="1">
                <a:solidFill>
                  <a:srgbClr val="000000"/>
                </a:solidFill>
                <a:latin typeface="+mn-lt"/>
              </a:rPr>
              <a:t>methylated</a:t>
            </a:r>
            <a:r>
              <a:rPr kumimoji="0" lang="pl-PL" sz="1800" dirty="0">
                <a:solidFill>
                  <a:srgbClr val="000000"/>
                </a:solidFill>
                <a:latin typeface="+mn-lt"/>
              </a:rPr>
              <a:t> to 3-OMD and </a:t>
            </a:r>
            <a:r>
              <a:rPr kumimoji="0" lang="pl-PL" sz="1800" dirty="0" err="1">
                <a:solidFill>
                  <a:srgbClr val="000000"/>
                </a:solidFill>
                <a:latin typeface="+mn-lt"/>
              </a:rPr>
              <a:t>its</a:t>
            </a:r>
            <a:r>
              <a:rPr kumimoji="0" lang="pl-PL" sz="1800" dirty="0">
                <a:solidFill>
                  <a:srgbClr val="000000"/>
                </a:solidFill>
                <a:latin typeface="+mn-lt"/>
              </a:rPr>
              <a:t> </a:t>
            </a:r>
            <a:r>
              <a:rPr kumimoji="0" lang="pl-PL" sz="1800" dirty="0" err="1">
                <a:solidFill>
                  <a:srgbClr val="000000"/>
                </a:solidFill>
                <a:latin typeface="+mn-lt"/>
              </a:rPr>
              <a:t>final</a:t>
            </a:r>
            <a:r>
              <a:rPr kumimoji="0" lang="pl-PL" sz="1800" dirty="0">
                <a:solidFill>
                  <a:srgbClr val="000000"/>
                </a:solidFill>
                <a:latin typeface="+mn-lt"/>
              </a:rPr>
              <a:t> </a:t>
            </a:r>
            <a:r>
              <a:rPr kumimoji="0" lang="pl-PL" sz="1800" dirty="0" err="1">
                <a:solidFill>
                  <a:srgbClr val="000000"/>
                </a:solidFill>
                <a:latin typeface="+mn-lt"/>
              </a:rPr>
              <a:t>product</a:t>
            </a:r>
            <a:r>
              <a:rPr kumimoji="0" lang="pl-PL" sz="1800" dirty="0">
                <a:solidFill>
                  <a:srgbClr val="000000"/>
                </a:solidFill>
                <a:latin typeface="+mn-lt"/>
              </a:rPr>
              <a:t> - </a:t>
            </a:r>
            <a:r>
              <a:rPr kumimoji="0" lang="pl-PL" sz="1800" dirty="0" err="1">
                <a:solidFill>
                  <a:srgbClr val="000000"/>
                </a:solidFill>
                <a:latin typeface="+mn-lt"/>
              </a:rPr>
              <a:t>vanillyllactic</a:t>
            </a:r>
            <a:r>
              <a:rPr kumimoji="0" lang="pl-PL" sz="1800" dirty="0">
                <a:solidFill>
                  <a:srgbClr val="000000"/>
                </a:solidFill>
                <a:latin typeface="+mn-lt"/>
              </a:rPr>
              <a:t> </a:t>
            </a:r>
            <a:r>
              <a:rPr kumimoji="0" lang="pl-PL" sz="1800" dirty="0" err="1">
                <a:solidFill>
                  <a:srgbClr val="000000"/>
                </a:solidFill>
                <a:latin typeface="+mn-lt"/>
              </a:rPr>
              <a:t>acid</a:t>
            </a:r>
            <a:r>
              <a:rPr kumimoji="0" lang="pl-PL" sz="1800" dirty="0">
                <a:solidFill>
                  <a:srgbClr val="000000"/>
                </a:solidFill>
                <a:latin typeface="+mn-lt"/>
              </a:rPr>
              <a:t> (VLA) </a:t>
            </a:r>
            <a:r>
              <a:rPr kumimoji="0" lang="pl-PL" sz="1800" dirty="0" err="1">
                <a:solidFill>
                  <a:srgbClr val="000000"/>
                </a:solidFill>
                <a:latin typeface="+mn-lt"/>
              </a:rPr>
              <a:t>or</a:t>
            </a:r>
            <a:r>
              <a:rPr kumimoji="0" lang="pl-PL" sz="1800" dirty="0">
                <a:solidFill>
                  <a:srgbClr val="000000"/>
                </a:solidFill>
                <a:latin typeface="+mn-lt"/>
              </a:rPr>
              <a:t> </a:t>
            </a:r>
            <a:r>
              <a:rPr kumimoji="0" lang="pl-PL" sz="1800" dirty="0" err="1">
                <a:solidFill>
                  <a:srgbClr val="000000"/>
                </a:solidFill>
                <a:latin typeface="+mn-lt"/>
              </a:rPr>
              <a:t>decarboxylated</a:t>
            </a:r>
            <a:r>
              <a:rPr kumimoji="0" lang="pl-PL" sz="1800" dirty="0">
                <a:solidFill>
                  <a:srgbClr val="000000"/>
                </a:solidFill>
                <a:latin typeface="+mn-lt"/>
              </a:rPr>
              <a:t> to </a:t>
            </a:r>
            <a:r>
              <a:rPr kumimoji="0" lang="pl-PL" sz="1800" dirty="0" err="1">
                <a:solidFill>
                  <a:srgbClr val="000000"/>
                </a:solidFill>
                <a:latin typeface="+mn-lt"/>
              </a:rPr>
              <a:t>dopamine</a:t>
            </a:r>
            <a:r>
              <a:rPr kumimoji="0" lang="pl-PL" sz="1800" dirty="0">
                <a:solidFill>
                  <a:srgbClr val="000000"/>
                </a:solidFill>
                <a:latin typeface="+mn-lt"/>
              </a:rPr>
              <a:t>;</a:t>
            </a:r>
          </a:p>
          <a:p>
            <a:pPr marL="109538">
              <a:spcBef>
                <a:spcPts val="300"/>
              </a:spcBef>
              <a:buClrTx/>
            </a:pPr>
            <a:endParaRPr kumimoji="0" lang="pl-PL" sz="2400" dirty="0">
              <a:solidFill>
                <a:srgbClr val="000000"/>
              </a:solidFill>
              <a:latin typeface="+mn-lt"/>
            </a:endParaRPr>
          </a:p>
          <a:p>
            <a:pPr marL="452438" indent="-342900">
              <a:spcBef>
                <a:spcPts val="300"/>
              </a:spcBef>
              <a:buClrTx/>
              <a:buFont typeface="Arial"/>
              <a:buChar char="•"/>
            </a:pPr>
            <a:r>
              <a:rPr lang="en-GB" dirty="0"/>
              <a:t>Dopamine is stored in presynaptic vesicles and then released into the synaptic cleft</a:t>
            </a:r>
            <a:r>
              <a:rPr kumimoji="0" lang="pl-PL" sz="1800" dirty="0">
                <a:solidFill>
                  <a:srgbClr val="000000"/>
                </a:solidFill>
                <a:latin typeface="+mn-lt"/>
              </a:rPr>
              <a:t>;</a:t>
            </a:r>
            <a:endParaRPr kumimoji="0" lang="pl-PL" sz="1800" dirty="0">
              <a:solidFill>
                <a:srgbClr val="000000"/>
              </a:solidFill>
            </a:endParaRPr>
          </a:p>
          <a:p>
            <a:pPr marL="452438" indent="-342900">
              <a:spcBef>
                <a:spcPts val="300"/>
              </a:spcBef>
              <a:buClrTx/>
              <a:buFont typeface="Arial"/>
              <a:buChar char="•"/>
            </a:pPr>
            <a:endParaRPr lang="pl-PL" b="0" i="0" u="none" strike="noStrike" dirty="0">
              <a:solidFill>
                <a:srgbClr val="000000"/>
              </a:solidFill>
              <a:effectLst/>
              <a:latin typeface="Helvetica Neue" panose="02000503000000020004" pitchFamily="2" charset="0"/>
            </a:endParaRPr>
          </a:p>
          <a:p>
            <a:pPr marL="452438" indent="-342900">
              <a:spcBef>
                <a:spcPts val="300"/>
              </a:spcBef>
              <a:buClrTx/>
              <a:buFont typeface="Arial"/>
              <a:buChar char="•"/>
            </a:pPr>
            <a:r>
              <a:rPr lang="en-GB" b="0" i="0" u="none" strike="noStrike" dirty="0">
                <a:solidFill>
                  <a:srgbClr val="1F1F1F"/>
                </a:solidFill>
                <a:effectLst/>
                <a:latin typeface="Helvetica Neue" panose="02000503000000020004" pitchFamily="2" charset="0"/>
              </a:rPr>
              <a:t>The complex process is regulated by transporters that play a key role in dopaminergic neurotransmission</a:t>
            </a:r>
          </a:p>
          <a:p>
            <a:pPr marL="109538">
              <a:spcBef>
                <a:spcPts val="300"/>
              </a:spcBef>
              <a:buClrTx/>
            </a:pPr>
            <a:endParaRPr kumimoji="0" lang="pl-PL" sz="1800" dirty="0">
              <a:solidFill>
                <a:srgbClr val="000000"/>
              </a:solidFill>
              <a:latin typeface="+mn-lt"/>
            </a:endParaRPr>
          </a:p>
          <a:p>
            <a:pPr marL="452438" indent="-342900">
              <a:spcBef>
                <a:spcPts val="300"/>
              </a:spcBef>
              <a:buClrTx/>
              <a:buFont typeface="Arial"/>
              <a:buChar char="•"/>
            </a:pPr>
            <a:r>
              <a:rPr lang="en-GB" dirty="0"/>
              <a:t>The biochemical diagnosis of THD is based only on the analysis of AB metabolites in CSF and genetic tests</a:t>
            </a:r>
            <a:endParaRPr kumimoji="0" lang="pl-PL" sz="18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777622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475656" y="188640"/>
            <a:ext cx="5937755" cy="72008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Cerebral folate deficiency</a:t>
            </a:r>
            <a:endParaRPr lang="en-US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143718" y="1196752"/>
            <a:ext cx="8964488" cy="504056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The presence of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folate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deficiency in the central nervous</a:t>
            </a:r>
            <a:r>
              <a:rPr lang="pl-PL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system in the presence of normal peripheral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folate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constitutes</a:t>
            </a:r>
            <a:r>
              <a:rPr lang="pl-PL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the syndrome of cerebral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folate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deficiency (CFD). </a:t>
            </a:r>
            <a:endParaRPr lang="pl-PL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pl-PL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CFD can</a:t>
            </a:r>
            <a:r>
              <a:rPr lang="pl-PL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be secondary</a:t>
            </a:r>
            <a:r>
              <a:rPr lang="pl-PL" sz="3200" dirty="0">
                <a:latin typeface="Calibri" panose="020F0502020204030204" pitchFamily="34" charset="0"/>
                <a:cs typeface="Calibri" panose="020F0502020204030204" pitchFamily="34" charset="0"/>
              </a:rPr>
              <a:t> to:</a:t>
            </a:r>
          </a:p>
          <a:p>
            <a:pPr>
              <a:buFontTx/>
              <a:buChar char="-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drug-induced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folate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deficiency,</a:t>
            </a:r>
            <a:endParaRPr lang="pl-PL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DHPR deficiency, </a:t>
            </a:r>
            <a:endParaRPr lang="pl-PL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3-phosphoglycerate dehydrogenase deficiency, </a:t>
            </a:r>
            <a:endParaRPr lang="pl-PL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AADC</a:t>
            </a:r>
            <a:r>
              <a:rPr lang="pl-PL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deficiency. </a:t>
            </a:r>
            <a:endParaRPr lang="pl-PL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pl-PL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Folate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is an essential cofactor in DNA synthesis</a:t>
            </a:r>
            <a:r>
              <a:rPr lang="pl-PL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and methylation reactions and is a critical determinant of</a:t>
            </a:r>
            <a:r>
              <a:rPr lang="pl-PL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embryonic CNS development.</a:t>
            </a:r>
            <a:r>
              <a:rPr lang="pl-PL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In its various forms, folic acid</a:t>
            </a:r>
            <a:r>
              <a:rPr lang="pl-PL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participates in the</a:t>
            </a:r>
            <a:r>
              <a:rPr lang="pl-PL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synthesis of</a:t>
            </a:r>
            <a:r>
              <a:rPr lang="pl-PL" sz="32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>
              <a:buFontTx/>
              <a:buChar char="-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purines and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pyrimidines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endParaRPr lang="pl-PL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the metabolism of</a:t>
            </a:r>
            <a:r>
              <a:rPr lang="pl-PL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serine,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histidine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, methionine,</a:t>
            </a:r>
            <a:r>
              <a:rPr lang="pl-PL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homocysteine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and glycine.</a:t>
            </a:r>
          </a:p>
        </p:txBody>
      </p:sp>
    </p:spTree>
    <p:extLst>
      <p:ext uri="{BB962C8B-B14F-4D97-AF65-F5344CB8AC3E}">
        <p14:creationId xmlns:p14="http://schemas.microsoft.com/office/powerpoint/2010/main" val="39327532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323528" y="620688"/>
            <a:ext cx="8820472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 </a:t>
            </a:r>
            <a:r>
              <a:rPr lang="en-US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CEREBRAL FOLATE DEFICIENCY (CFD)</a:t>
            </a:r>
            <a:endParaRPr lang="pl-PL" sz="24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IS DEFINED </a:t>
            </a:r>
            <a:endParaRPr lang="pl-PL" sz="24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 ANY</a:t>
            </a:r>
            <a:r>
              <a:rPr lang="pl-PL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NEUROLOGICAL SYNDROME </a:t>
            </a:r>
            <a:endParaRPr lang="pl-PL" sz="24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ASSOCIATED WITH </a:t>
            </a:r>
            <a:endParaRPr lang="pl-PL" sz="24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LOW CEREBROSPINAL</a:t>
            </a:r>
            <a:r>
              <a:rPr lang="pl-PL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FLUID  (CSF)  CONCENTRATION </a:t>
            </a:r>
            <a:endParaRPr lang="pl-PL" sz="24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 5-METHYLTETRAHYDROFOLATE</a:t>
            </a:r>
            <a:r>
              <a:rPr lang="pl-PL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(5MTHF)</a:t>
            </a:r>
            <a:endParaRPr lang="pl-PL" sz="24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THE PRESENCE OF NORMAL PERIPHERAL FOLATE STATUS</a:t>
            </a:r>
            <a:endParaRPr lang="pl-PL" sz="24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7038552" y="6237312"/>
            <a:ext cx="21054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err="1"/>
              <a:t>Hyland</a:t>
            </a:r>
            <a:r>
              <a:rPr lang="pl-PL" dirty="0"/>
              <a:t> K. et </a:t>
            </a:r>
            <a:r>
              <a:rPr lang="pl-PL" dirty="0" err="1"/>
              <a:t>all</a:t>
            </a:r>
            <a:r>
              <a:rPr lang="pl-PL" dirty="0"/>
              <a:t> 2010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9596802"/>
              </p:ext>
            </p:extLst>
          </p:nvPr>
        </p:nvGraphicFramePr>
        <p:xfrm>
          <a:off x="1259632" y="4365104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90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1 – 4 </a:t>
                      </a:r>
                      <a:r>
                        <a:rPr lang="pl-PL" dirty="0" err="1"/>
                        <a:t>yrs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&gt; 4 </a:t>
                      </a:r>
                      <a:r>
                        <a:rPr lang="pl-PL" dirty="0" err="1"/>
                        <a:t>yrs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5-MTHF [</a:t>
                      </a:r>
                      <a:r>
                        <a:rPr lang="pl-PL" dirty="0" err="1"/>
                        <a:t>nmol</a:t>
                      </a:r>
                      <a:r>
                        <a:rPr lang="pl-PL" dirty="0"/>
                        <a:t>/L]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72 - 227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40 - 180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pole tekstowe 1"/>
          <p:cNvSpPr txBox="1"/>
          <p:nvPr/>
        </p:nvSpPr>
        <p:spPr>
          <a:xfrm>
            <a:off x="1835696" y="3630215"/>
            <a:ext cx="48349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>
                <a:solidFill>
                  <a:srgbClr val="00B050"/>
                </a:solidFill>
              </a:rPr>
              <a:t>Reference </a:t>
            </a:r>
            <a:r>
              <a:rPr lang="pl-PL" sz="2400" b="1" dirty="0" err="1">
                <a:solidFill>
                  <a:srgbClr val="00B050"/>
                </a:solidFill>
              </a:rPr>
              <a:t>values</a:t>
            </a:r>
            <a:r>
              <a:rPr lang="pl-PL" sz="2400" b="1" dirty="0">
                <a:solidFill>
                  <a:srgbClr val="00B050"/>
                </a:solidFill>
              </a:rPr>
              <a:t> for 5-MTHF in CSF</a:t>
            </a:r>
            <a:endParaRPr lang="en-US" sz="2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6284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03122" y="251356"/>
            <a:ext cx="5937755" cy="1188720"/>
          </a:xfrm>
        </p:spPr>
        <p:txBody>
          <a:bodyPr/>
          <a:lstStyle/>
          <a:p>
            <a:r>
              <a:rPr lang="pl-PL" dirty="0"/>
              <a:t>CEREBRAL FOLATE DEFICIENCY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1" y="1772816"/>
            <a:ext cx="8496944" cy="4104456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deceleration of head growth from the age of 4 to 6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mo</a:t>
            </a:r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irritability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, and </a:t>
            </a:r>
            <a:r>
              <a:rPr lang="pl-P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sleep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disturbances</a:t>
            </a:r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delayed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acquisition of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neurodevelopmental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milestones</a:t>
            </a:r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poor postural control</a:t>
            </a:r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cerebellar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ataxia</a:t>
            </a:r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dyskinesias</a:t>
            </a:r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paraparesis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pyramidal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deficits</a:t>
            </a:r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autistic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features</a:t>
            </a:r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epilepsia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myoclonic-astatic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seizures, absences and generalized tonic-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clonic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seizures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endParaRPr lang="pl-PL" sz="2400" dirty="0"/>
          </a:p>
        </p:txBody>
      </p:sp>
      <p:sp>
        <p:nvSpPr>
          <p:cNvPr id="4" name="Prostokąt 3"/>
          <p:cNvSpPr/>
          <p:nvPr/>
        </p:nvSpPr>
        <p:spPr>
          <a:xfrm>
            <a:off x="7038552" y="6237312"/>
            <a:ext cx="21054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err="1"/>
              <a:t>Hyland</a:t>
            </a:r>
            <a:r>
              <a:rPr lang="pl-PL" dirty="0"/>
              <a:t> K. et </a:t>
            </a:r>
            <a:r>
              <a:rPr lang="pl-PL" dirty="0" err="1"/>
              <a:t>all</a:t>
            </a:r>
            <a:r>
              <a:rPr lang="pl-PL" dirty="0"/>
              <a:t> 2010</a:t>
            </a:r>
          </a:p>
        </p:txBody>
      </p:sp>
    </p:spTree>
    <p:extLst>
      <p:ext uri="{BB962C8B-B14F-4D97-AF65-F5344CB8AC3E}">
        <p14:creationId xmlns:p14="http://schemas.microsoft.com/office/powerpoint/2010/main" val="29313138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567117" y="339050"/>
            <a:ext cx="5937755" cy="1188720"/>
          </a:xfrm>
        </p:spPr>
        <p:txBody>
          <a:bodyPr/>
          <a:lstStyle/>
          <a:p>
            <a:r>
              <a:rPr lang="en-US" dirty="0"/>
              <a:t>GLYCINE ENCEPHALOPATHY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179512" y="2276872"/>
            <a:ext cx="8712967" cy="4032448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Glycine, the simplest amino acid with a single amino and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carboxyl group, may accumulate to pathological levels in a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disorder of the glycine cleavage system, leading to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nonketotic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hyperglycinemia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(NKT)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or glycine encephalopathy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buFontTx/>
              <a:buChar char="-"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dirty="0" err="1"/>
              <a:t>Serine</a:t>
            </a:r>
            <a:r>
              <a:rPr lang="pl-PL" dirty="0"/>
              <a:t> + </a:t>
            </a:r>
            <a:r>
              <a:rPr lang="pl-PL" dirty="0" err="1"/>
              <a:t>Tetrahydrofolate</a:t>
            </a:r>
            <a:r>
              <a:rPr lang="pl-PL" dirty="0"/>
              <a:t>                                         </a:t>
            </a:r>
            <a:r>
              <a:rPr lang="pl-PL" dirty="0" err="1"/>
              <a:t>Glycine</a:t>
            </a:r>
            <a:r>
              <a:rPr lang="pl-PL" dirty="0"/>
              <a:t> + </a:t>
            </a:r>
            <a:r>
              <a:rPr lang="pl-PL" dirty="0" err="1"/>
              <a:t>metyltetrahydrofolate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>
              <a:buFontTx/>
              <a:buChar char="-"/>
            </a:pPr>
            <a:r>
              <a:rPr lang="en-US" dirty="0"/>
              <a:t>Defects of the glycine cleavage system are detected by a ratio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en-US" dirty="0"/>
              <a:t>of CSF to plasma glycine</a:t>
            </a:r>
            <a:r>
              <a:rPr lang="pl-PL" dirty="0"/>
              <a:t>:</a:t>
            </a:r>
            <a:r>
              <a:rPr lang="en-US" dirty="0"/>
              <a:t> N</a:t>
            </a:r>
            <a:r>
              <a:rPr lang="pl-PL" dirty="0"/>
              <a:t>:&gt;</a:t>
            </a:r>
            <a:r>
              <a:rPr lang="en-US" dirty="0"/>
              <a:t> 0.08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Łącznik prosty ze strzałką 4"/>
          <p:cNvCxnSpPr>
            <a:cxnSpLocks/>
          </p:cNvCxnSpPr>
          <p:nvPr/>
        </p:nvCxnSpPr>
        <p:spPr>
          <a:xfrm>
            <a:off x="2950084" y="3798060"/>
            <a:ext cx="2125972" cy="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ole tekstowe 5"/>
          <p:cNvSpPr txBox="1"/>
          <p:nvPr/>
        </p:nvSpPr>
        <p:spPr>
          <a:xfrm>
            <a:off x="2736972" y="3536450"/>
            <a:ext cx="24079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400" b="1" dirty="0" err="1"/>
              <a:t>Serine</a:t>
            </a:r>
            <a:endParaRPr lang="pl-PL" sz="1400" b="1" dirty="0"/>
          </a:p>
          <a:p>
            <a:pPr algn="ctr"/>
            <a:r>
              <a:rPr lang="pl-PL" sz="1400" b="1" dirty="0"/>
              <a:t> </a:t>
            </a:r>
            <a:r>
              <a:rPr lang="pl-PL" sz="1400" b="1" dirty="0" err="1"/>
              <a:t>hydroxymethyltransferase</a:t>
            </a:r>
            <a:endParaRPr lang="en-US" sz="1400" b="1" dirty="0"/>
          </a:p>
        </p:txBody>
      </p:sp>
      <p:sp>
        <p:nvSpPr>
          <p:cNvPr id="7" name="pole tekstowe 6"/>
          <p:cNvSpPr txBox="1"/>
          <p:nvPr/>
        </p:nvSpPr>
        <p:spPr>
          <a:xfrm>
            <a:off x="3059832" y="3536450"/>
            <a:ext cx="4700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400" b="1" dirty="0"/>
              <a:t>PLP</a:t>
            </a:r>
          </a:p>
        </p:txBody>
      </p:sp>
    </p:spTree>
    <p:extLst>
      <p:ext uri="{BB962C8B-B14F-4D97-AF65-F5344CB8AC3E}">
        <p14:creationId xmlns:p14="http://schemas.microsoft.com/office/powerpoint/2010/main" val="22656537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9279894A-FBE8-BE3E-70DA-EB30B96A9F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PL"/>
              <a:t>Glycine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CE080FC8-07B1-4813-118E-EE824FCD87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73050" indent="-273050" eaLnBrk="1" hangingPunct="1"/>
            <a:r>
              <a:rPr lang="en-GB" altLang="en-PL" dirty="0"/>
              <a:t>Structural amino acid</a:t>
            </a:r>
          </a:p>
          <a:p>
            <a:pPr marL="273050" indent="-273050" eaLnBrk="1" hangingPunct="1"/>
            <a:r>
              <a:rPr lang="en-GB" altLang="en-PL" dirty="0"/>
              <a:t>Metabolic intermediate</a:t>
            </a:r>
          </a:p>
          <a:p>
            <a:pPr marL="273050" indent="-273050" eaLnBrk="1" hangingPunct="1"/>
            <a:r>
              <a:rPr lang="en-GB" altLang="en-PL" dirty="0"/>
              <a:t>Conjugates for detoxification</a:t>
            </a:r>
          </a:p>
          <a:p>
            <a:pPr marL="273050" indent="-273050" eaLnBrk="1" hangingPunct="1"/>
            <a:r>
              <a:rPr lang="en-GB" altLang="en-PL" dirty="0"/>
              <a:t>Neurotransmitter (inhibitory in spinal cord)</a:t>
            </a:r>
          </a:p>
          <a:p>
            <a:pPr marL="273050" indent="-273050" eaLnBrk="1" hangingPunct="1"/>
            <a:r>
              <a:rPr lang="en-GB" altLang="en-PL" dirty="0"/>
              <a:t>Adjuvant to NMDA receptor</a:t>
            </a:r>
          </a:p>
          <a:p>
            <a:pPr marL="273050" indent="-273050" eaLnBrk="1" hangingPunct="1"/>
            <a:endParaRPr lang="en-GB" altLang="en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19BD1-A6B0-A395-50D7-1C393C9D9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31095"/>
            <a:ext cx="7886700" cy="656322"/>
          </a:xfrm>
        </p:spPr>
        <p:txBody>
          <a:bodyPr>
            <a:normAutofit fontScale="90000"/>
          </a:bodyPr>
          <a:lstStyle/>
          <a:p>
            <a:r>
              <a:rPr lang="en-PL" sz="2400" dirty="0">
                <a:latin typeface="+mn-lt"/>
              </a:rPr>
              <a:t>Epilepsy in IEM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30AF0-800B-28C6-198C-9653D6C882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230" y="1919041"/>
            <a:ext cx="7886700" cy="3500437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2100" dirty="0">
                <a:latin typeface="Calibri" panose="020F0502020204030204" pitchFamily="34" charset="0"/>
              </a:rPr>
              <a:t>Only a small percentage (&lt; 2%?) of individuals with epilepsy have an IEM. </a:t>
            </a:r>
            <a:endParaRPr lang="en-GB" sz="2100" dirty="0">
              <a:latin typeface="ArialM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>
                <a:latin typeface="Calibri" panose="020F0502020204030204" pitchFamily="34" charset="0"/>
              </a:rPr>
              <a:t>In 20% of cases, seizures are untreatable or very difficult control because of: </a:t>
            </a:r>
            <a:endParaRPr lang="en-GB" sz="2400" dirty="0">
              <a:latin typeface="ArialMT"/>
            </a:endParaRPr>
          </a:p>
          <a:p>
            <a:pPr marL="0" indent="0">
              <a:buNone/>
            </a:pPr>
            <a:r>
              <a:rPr lang="en-GB" sz="2100" dirty="0">
                <a:latin typeface="ArialMT"/>
              </a:rPr>
              <a:t>– </a:t>
            </a:r>
            <a:r>
              <a:rPr lang="en-GB" sz="2100" dirty="0">
                <a:latin typeface="Calibri" panose="020F0502020204030204" pitchFamily="34" charset="0"/>
              </a:rPr>
              <a:t>Diffuse or localized structural brain abnormality</a:t>
            </a:r>
          </a:p>
          <a:p>
            <a:pPr marL="0" indent="0">
              <a:buNone/>
            </a:pPr>
            <a:r>
              <a:rPr lang="en-GB" sz="2100" dirty="0">
                <a:latin typeface="ArialMT"/>
              </a:rPr>
              <a:t>– </a:t>
            </a:r>
            <a:r>
              <a:rPr lang="en-GB" sz="2100" dirty="0">
                <a:latin typeface="Calibri" panose="020F0502020204030204" pitchFamily="34" charset="0"/>
              </a:rPr>
              <a:t>Epileptic encephalopathy (Lennox‐</a:t>
            </a:r>
            <a:r>
              <a:rPr lang="en-GB" sz="2100" dirty="0" err="1">
                <a:latin typeface="Calibri" panose="020F0502020204030204" pitchFamily="34" charset="0"/>
              </a:rPr>
              <a:t>Gastaut</a:t>
            </a:r>
            <a:r>
              <a:rPr lang="en-GB" sz="2100" dirty="0">
                <a:latin typeface="Calibri" panose="020F0502020204030204" pitchFamily="34" charset="0"/>
              </a:rPr>
              <a:t>, etc.) </a:t>
            </a:r>
          </a:p>
          <a:p>
            <a:pPr marL="0" indent="0">
              <a:buNone/>
            </a:pPr>
            <a:r>
              <a:rPr lang="en-GB" sz="2100" dirty="0">
                <a:latin typeface="ArialMT"/>
              </a:rPr>
              <a:t>– </a:t>
            </a:r>
            <a:r>
              <a:rPr lang="en-GB" sz="2100" dirty="0">
                <a:latin typeface="Calibri" panose="020F0502020204030204" pitchFamily="34" charset="0"/>
              </a:rPr>
              <a:t>IEM </a:t>
            </a:r>
            <a:endParaRPr lang="en-GB" sz="2400" dirty="0">
              <a:latin typeface="ArialM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>
                <a:latin typeface="Calibri" panose="020F0502020204030204" pitchFamily="34" charset="0"/>
              </a:rPr>
              <a:t>Seizures are a very common symptom in IEM: </a:t>
            </a:r>
          </a:p>
          <a:p>
            <a:pPr marL="0" indent="0">
              <a:buNone/>
            </a:pPr>
            <a:r>
              <a:rPr lang="en-GB" sz="2100" dirty="0">
                <a:latin typeface="ArialMT"/>
              </a:rPr>
              <a:t>– </a:t>
            </a:r>
            <a:r>
              <a:rPr lang="en-GB" sz="2100" dirty="0">
                <a:latin typeface="Calibri" panose="020F0502020204030204" pitchFamily="34" charset="0"/>
              </a:rPr>
              <a:t>Major manifestation or </a:t>
            </a:r>
            <a:endParaRPr lang="en-GB" sz="2400" dirty="0">
              <a:latin typeface="ArialMT"/>
            </a:endParaRPr>
          </a:p>
          <a:p>
            <a:pPr marL="0" indent="0">
              <a:buNone/>
            </a:pPr>
            <a:r>
              <a:rPr lang="en-GB" sz="2100" dirty="0">
                <a:latin typeface="ArialMT"/>
              </a:rPr>
              <a:t>– </a:t>
            </a:r>
            <a:r>
              <a:rPr lang="en-GB" sz="2100" dirty="0">
                <a:latin typeface="Calibri" panose="020F0502020204030204" pitchFamily="34" charset="0"/>
              </a:rPr>
              <a:t>One among many other problems. </a:t>
            </a:r>
          </a:p>
          <a:p>
            <a:pPr marL="0" indent="0">
              <a:buNone/>
            </a:pPr>
            <a:r>
              <a:rPr lang="en-GB" sz="2100" dirty="0">
                <a:latin typeface="ArialMT"/>
              </a:rPr>
              <a:t>– </a:t>
            </a:r>
            <a:r>
              <a:rPr lang="en-GB" sz="2100" dirty="0">
                <a:latin typeface="Calibri" panose="020F0502020204030204" pitchFamily="34" charset="0"/>
              </a:rPr>
              <a:t>Not always refractory to AED </a:t>
            </a:r>
            <a:endParaRPr lang="en-GB" sz="2400" dirty="0">
              <a:latin typeface="ArialMT"/>
            </a:endParaRPr>
          </a:p>
          <a:p>
            <a:pPr marL="0" indent="0">
              <a:buNone/>
            </a:pPr>
            <a:endParaRPr lang="en-PL" dirty="0"/>
          </a:p>
        </p:txBody>
      </p:sp>
    </p:spTree>
    <p:extLst>
      <p:ext uri="{BB962C8B-B14F-4D97-AF65-F5344CB8AC3E}">
        <p14:creationId xmlns:p14="http://schemas.microsoft.com/office/powerpoint/2010/main" val="17933026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03122" y="411480"/>
            <a:ext cx="5937755" cy="1188720"/>
          </a:xfrm>
        </p:spPr>
        <p:txBody>
          <a:bodyPr/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NONKETOTIC HYPERGLYCINEMIA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NEONATAL SEVERE</a:t>
            </a:r>
            <a:endParaRPr lang="pl-PL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pl-PL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lethargy</a:t>
            </a:r>
            <a:r>
              <a:rPr lang="pl-PL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progressing</a:t>
            </a:r>
            <a:r>
              <a:rPr lang="pl-PL" sz="2800" dirty="0"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l-PL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coma</a:t>
            </a:r>
            <a:endParaRPr lang="pl-PL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pl-PL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hypotonia</a:t>
            </a:r>
            <a:endParaRPr lang="pl-PL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pl-PL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seizures</a:t>
            </a:r>
            <a:endParaRPr lang="pl-PL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pl-PL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hypoventilation</a:t>
            </a:r>
            <a:r>
              <a:rPr lang="pl-PL" sz="2800" dirty="0">
                <a:latin typeface="Calibri" panose="020F0502020204030204" pitchFamily="34" charset="0"/>
                <a:cs typeface="Calibri" panose="020F0502020204030204" pitchFamily="34" charset="0"/>
              </a:rPr>
              <a:t>, and </a:t>
            </a:r>
            <a:r>
              <a:rPr lang="pl-PL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apnea</a:t>
            </a:r>
            <a:endParaRPr lang="pl-PL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pl-PL" sz="2800" dirty="0">
                <a:latin typeface="Calibri" panose="020F0502020204030204" pitchFamily="34" charset="0"/>
                <a:cs typeface="Calibri" panose="020F0502020204030204" pitchFamily="34" charset="0"/>
              </a:rPr>
              <a:t>EEG - </a:t>
            </a:r>
            <a:r>
              <a:rPr lang="pl-PL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burst-suppression</a:t>
            </a:r>
            <a:r>
              <a:rPr lang="pl-PL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pattern</a:t>
            </a:r>
            <a:endParaRPr lang="pl-PL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pl-PL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severe</a:t>
            </a:r>
            <a:r>
              <a:rPr lang="pl-PL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mental</a:t>
            </a:r>
            <a:r>
              <a:rPr lang="pl-PL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retardation</a:t>
            </a:r>
            <a:endParaRPr lang="pl-PL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pl-PL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severe</a:t>
            </a:r>
            <a:r>
              <a:rPr lang="pl-PL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myoclonic</a:t>
            </a:r>
            <a:r>
              <a:rPr lang="pl-PL" sz="28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pl-PL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generalized</a:t>
            </a:r>
            <a:r>
              <a:rPr lang="pl-PL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seizure</a:t>
            </a:r>
            <a:r>
              <a:rPr lang="pl-PL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disorder</a:t>
            </a:r>
            <a:endParaRPr lang="pl-PL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pl-PL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spastic</a:t>
            </a:r>
            <a:r>
              <a:rPr lang="pl-PL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quadriplegia</a:t>
            </a:r>
            <a:endParaRPr lang="pl-PL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pl-PL" dirty="0"/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797961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5937755" cy="1188720"/>
          </a:xfrm>
        </p:spPr>
        <p:txBody>
          <a:bodyPr/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NONKETOTIC HYPERGLYCINEMIA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584" y="2204864"/>
            <a:ext cx="7408333" cy="3450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VARIANT LATE-ONSET</a:t>
            </a:r>
            <a:endParaRPr lang="pl-PL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late onset in infancy or childhood</a:t>
            </a:r>
            <a:endParaRPr lang="pl-PL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seizures</a:t>
            </a:r>
            <a:endParaRPr lang="pl-PL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moderate mental retardation</a:t>
            </a:r>
            <a:endParaRPr lang="pl-PL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ataxia</a:t>
            </a:r>
            <a:endParaRPr lang="pl-PL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hyperactivity  and/or  chorea</a:t>
            </a:r>
            <a:endParaRPr lang="pl-PL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95795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>
                <a:solidFill>
                  <a:srgbClr val="FF0000"/>
                </a:solidFill>
              </a:rPr>
              <a:t>CLINICAL SYMPTOMS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developmental delay</a:t>
            </a:r>
            <a:endParaRPr lang="pl-PL" dirty="0"/>
          </a:p>
          <a:p>
            <a:r>
              <a:rPr lang="en-US" dirty="0"/>
              <a:t> prominent language deficits</a:t>
            </a:r>
            <a:endParaRPr lang="pl-PL" dirty="0"/>
          </a:p>
          <a:p>
            <a:r>
              <a:rPr lang="en-US" dirty="0"/>
              <a:t> </a:t>
            </a:r>
            <a:r>
              <a:rPr lang="en-US" dirty="0" err="1"/>
              <a:t>hypotonia</a:t>
            </a:r>
            <a:endParaRPr lang="pl-PL" dirty="0"/>
          </a:p>
          <a:p>
            <a:r>
              <a:rPr lang="en-US" dirty="0"/>
              <a:t> ataxia</a:t>
            </a:r>
            <a:endParaRPr lang="pl-PL" dirty="0"/>
          </a:p>
          <a:p>
            <a:r>
              <a:rPr lang="en-US" dirty="0"/>
              <a:t>seizures</a:t>
            </a:r>
            <a:endParaRPr lang="pl-PL" dirty="0"/>
          </a:p>
          <a:p>
            <a:r>
              <a:rPr lang="en-US" dirty="0"/>
              <a:t>MRI </a:t>
            </a:r>
            <a:r>
              <a:rPr lang="pl-PL" dirty="0"/>
              <a:t>- </a:t>
            </a:r>
            <a:r>
              <a:rPr lang="en-US" dirty="0"/>
              <a:t>increased signal in the </a:t>
            </a:r>
            <a:r>
              <a:rPr lang="en-US" dirty="0" err="1"/>
              <a:t>globus</a:t>
            </a:r>
            <a:r>
              <a:rPr lang="en-US" dirty="0"/>
              <a:t> </a:t>
            </a:r>
            <a:r>
              <a:rPr lang="en-US" dirty="0" err="1"/>
              <a:t>pallidus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416987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00C60AB1-06A9-D78F-9A42-74D2AC39D20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59632" y="548680"/>
            <a:ext cx="5937755" cy="1188720"/>
          </a:xfrm>
        </p:spPr>
        <p:txBody>
          <a:bodyPr/>
          <a:lstStyle/>
          <a:p>
            <a:pPr eaLnBrk="1" hangingPunct="1"/>
            <a:r>
              <a:rPr lang="en-GB" altLang="en-PL"/>
              <a:t>Non-ketotic hyperglycinaemia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4B0852A5-8028-10F0-3A2D-E29670963DC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1927225"/>
            <a:ext cx="8424862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PL">
                <a:solidFill>
                  <a:srgbClr val="CC0000"/>
                </a:solidFill>
              </a:rPr>
              <a:t>Treatment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PL"/>
              <a:t>Sodium benzoate lowers plasma glycine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PL"/>
              <a:t>Dextromethorphan / ketamine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PL"/>
              <a:t>Anticonvulsants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BBE6362A-C0C9-8120-38D1-76A7B0DE93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692150"/>
            <a:ext cx="8229600" cy="5689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PL">
                <a:solidFill>
                  <a:srgbClr val="FA0000"/>
                </a:solidFill>
              </a:rPr>
              <a:t>Confirmatory tests</a:t>
            </a:r>
            <a:r>
              <a:rPr lang="en-GB" altLang="en-PL"/>
              <a:t> </a:t>
            </a:r>
          </a:p>
          <a:p>
            <a:pPr eaLnBrk="1" hangingPunct="1"/>
            <a:r>
              <a:rPr lang="en-GB" altLang="en-PL"/>
              <a:t>Enzyme assay </a:t>
            </a:r>
          </a:p>
          <a:p>
            <a:pPr lvl="1" eaLnBrk="1" hangingPunct="1"/>
            <a:r>
              <a:rPr lang="en-GB" altLang="en-PL"/>
              <a:t>Liver</a:t>
            </a:r>
          </a:p>
          <a:p>
            <a:pPr lvl="1" eaLnBrk="1" hangingPunct="1"/>
            <a:r>
              <a:rPr lang="en-GB" altLang="en-PL"/>
              <a:t>Transformed lymphoblasts</a:t>
            </a:r>
          </a:p>
          <a:p>
            <a:pPr eaLnBrk="1" hangingPunct="1"/>
            <a:r>
              <a:rPr lang="en-GB" altLang="en-PL"/>
              <a:t>Mutation analysis</a:t>
            </a:r>
          </a:p>
          <a:p>
            <a:pPr eaLnBrk="1" hangingPunct="1">
              <a:spcBef>
                <a:spcPct val="100000"/>
              </a:spcBef>
              <a:buFontTx/>
              <a:buNone/>
            </a:pPr>
            <a:r>
              <a:rPr lang="en-GB" altLang="en-PL">
                <a:solidFill>
                  <a:srgbClr val="FA0000"/>
                </a:solidFill>
              </a:rPr>
              <a:t>Prenatal diagnosis</a:t>
            </a:r>
            <a:r>
              <a:rPr lang="en-GB" altLang="en-PL"/>
              <a:t> </a:t>
            </a:r>
          </a:p>
          <a:p>
            <a:pPr eaLnBrk="1" hangingPunct="1"/>
            <a:r>
              <a:rPr lang="en-GB" altLang="en-PL"/>
              <a:t>Enzyme assay on CVB (uncultured)</a:t>
            </a:r>
          </a:p>
          <a:p>
            <a:pPr lvl="1" eaLnBrk="1" hangingPunct="1"/>
            <a:r>
              <a:rPr lang="en-GB" altLang="en-PL"/>
              <a:t>Sometimes equivocal</a:t>
            </a:r>
          </a:p>
          <a:p>
            <a:pPr eaLnBrk="1" hangingPunct="1"/>
            <a:r>
              <a:rPr lang="en-GB" altLang="en-PL"/>
              <a:t>Mutation analysis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608ACAF3-5291-ACA1-2F94-1FFE25D5F2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576" y="360511"/>
            <a:ext cx="5937755" cy="1188720"/>
          </a:xfrm>
        </p:spPr>
        <p:txBody>
          <a:bodyPr/>
          <a:lstStyle/>
          <a:p>
            <a:pPr eaLnBrk="1" hangingPunct="1"/>
            <a:r>
              <a:rPr lang="en-GB" altLang="en-PL"/>
              <a:t>Secondary hyperglycinaemia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1661539C-E254-3F01-F9A1-3ADCA4E563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384296"/>
            <a:ext cx="8229600" cy="1645791"/>
          </a:xfrm>
        </p:spPr>
        <p:txBody>
          <a:bodyPr/>
          <a:lstStyle/>
          <a:p>
            <a:pPr eaLnBrk="1" hangingPunct="1"/>
            <a:r>
              <a:rPr lang="en-GB" altLang="en-PL" dirty="0"/>
              <a:t>Sodium valproate</a:t>
            </a:r>
          </a:p>
          <a:p>
            <a:pPr eaLnBrk="1" hangingPunct="1"/>
            <a:r>
              <a:rPr lang="en-GB" altLang="en-PL" dirty="0"/>
              <a:t>Organic </a:t>
            </a:r>
            <a:r>
              <a:rPr lang="en-GB" altLang="en-PL" dirty="0" err="1"/>
              <a:t>acidaemias</a:t>
            </a:r>
            <a:endParaRPr lang="en-GB" altLang="en-PL" dirty="0"/>
          </a:p>
          <a:p>
            <a:pPr eaLnBrk="1" hangingPunct="1"/>
            <a:r>
              <a:rPr lang="en-GB" altLang="en-PL" dirty="0"/>
              <a:t>Pyridoxine / Pyridoxal-P dependency</a:t>
            </a:r>
          </a:p>
          <a:p>
            <a:pPr marL="0" indent="0" eaLnBrk="1" hangingPunct="1">
              <a:buNone/>
            </a:pPr>
            <a:endParaRPr lang="en-GB" altLang="en-PL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53FBE605-E084-F14F-A1F9-12F2E6108E7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1433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PL"/>
              <a:t>Pyridoxine responsive epilepsy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DBE1B5EF-B2D6-C513-93F3-BFC453FD267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016125"/>
            <a:ext cx="8229600" cy="3501107"/>
          </a:xfrm>
        </p:spPr>
        <p:txBody>
          <a:bodyPr/>
          <a:lstStyle/>
          <a:p>
            <a:pPr eaLnBrk="1" hangingPunct="1"/>
            <a:r>
              <a:rPr lang="en-US" altLang="en-PL" dirty="0">
                <a:cs typeface="Arial" panose="020B0604020202020204" pitchFamily="34" charset="0"/>
              </a:rPr>
              <a:t>Onset usually neonatal, maybe up to 2 yrs</a:t>
            </a:r>
          </a:p>
          <a:p>
            <a:pPr eaLnBrk="1" hangingPunct="1"/>
            <a:r>
              <a:rPr lang="en-US" altLang="en-PL" dirty="0">
                <a:cs typeface="Arial" panose="020B0604020202020204" pitchFamily="34" charset="0"/>
              </a:rPr>
              <a:t>Multiple seizure types</a:t>
            </a:r>
          </a:p>
          <a:p>
            <a:pPr eaLnBrk="1" hangingPunct="1"/>
            <a:r>
              <a:rPr lang="en-US" altLang="en-PL" dirty="0">
                <a:cs typeface="Arial" panose="020B0604020202020204" pitchFamily="34" charset="0"/>
              </a:rPr>
              <a:t>Usually </a:t>
            </a:r>
            <a:r>
              <a:rPr lang="en-GB" altLang="en-PL" dirty="0"/>
              <a:t>resistant to anticonvulsants</a:t>
            </a:r>
          </a:p>
          <a:p>
            <a:pPr eaLnBrk="1" hangingPunct="1"/>
            <a:r>
              <a:rPr lang="en-GB" altLang="en-PL" dirty="0"/>
              <a:t>Seizures</a:t>
            </a:r>
            <a:endParaRPr lang="en-US" altLang="en-PL" dirty="0">
              <a:cs typeface="Arial" panose="020B0604020202020204" pitchFamily="34" charset="0"/>
            </a:endParaRPr>
          </a:p>
          <a:p>
            <a:pPr eaLnBrk="1" hangingPunct="1"/>
            <a:r>
              <a:rPr lang="en-GB" altLang="en-PL" dirty="0"/>
              <a:t>Often </a:t>
            </a:r>
            <a:r>
              <a:rPr lang="en-GB" altLang="en-PL" dirty="0" err="1"/>
              <a:t>fetal</a:t>
            </a:r>
            <a:r>
              <a:rPr lang="en-GB" altLang="en-PL" dirty="0"/>
              <a:t> distress, acidosis, hypotonia</a:t>
            </a:r>
          </a:p>
          <a:p>
            <a:pPr eaLnBrk="1" hangingPunct="1"/>
            <a:r>
              <a:rPr lang="en-GB" altLang="en-PL" dirty="0"/>
              <a:t>Usually dramatic response to IV pyridoxine</a:t>
            </a:r>
          </a:p>
          <a:p>
            <a:pPr lvl="1" eaLnBrk="1" hangingPunct="1">
              <a:buFont typeface="Arial" panose="020B0604020202020204" pitchFamily="34" charset="0"/>
              <a:buChar char="±"/>
            </a:pPr>
            <a:r>
              <a:rPr lang="en-GB" altLang="en-PL" sz="3200" dirty="0"/>
              <a:t>Apnoea / hypotension for 24 hours</a:t>
            </a:r>
          </a:p>
          <a:p>
            <a:pPr marL="0" indent="0" eaLnBrk="1" hangingPunct="1">
              <a:buNone/>
            </a:pPr>
            <a:endParaRPr lang="en-GB" altLang="en-PL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5904B5AE-E477-23D5-0405-3AEE534379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5937755" cy="1188720"/>
          </a:xfrm>
        </p:spPr>
        <p:txBody>
          <a:bodyPr/>
          <a:lstStyle/>
          <a:p>
            <a:pPr eaLnBrk="1" hangingPunct="1"/>
            <a:r>
              <a:rPr lang="en-GB" altLang="en-PL"/>
              <a:t>Pyridoxine responsive epilepsy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7FBEAC0B-237E-8C67-98BD-C5A6372BA3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1325"/>
            <a:ext cx="8229600" cy="142964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PL" dirty="0">
                <a:solidFill>
                  <a:srgbClr val="FA0000"/>
                </a:solidFill>
              </a:rPr>
              <a:t>Treatment</a:t>
            </a:r>
          </a:p>
          <a:p>
            <a:pPr eaLnBrk="1" hangingPunct="1"/>
            <a:r>
              <a:rPr lang="en-GB" altLang="en-PL" dirty="0"/>
              <a:t>Pyridoxine 5-10 mg/kg/day</a:t>
            </a:r>
          </a:p>
          <a:p>
            <a:pPr eaLnBrk="1" hangingPunct="1">
              <a:buFontTx/>
              <a:buNone/>
            </a:pPr>
            <a:r>
              <a:rPr lang="en-GB" altLang="en-PL" dirty="0"/>
              <a:t>	(peripheral neuropathy with high doses)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>
            <a:extLst>
              <a:ext uri="{FF2B5EF4-FFF2-40B4-BE49-F238E27FC236}">
                <a16:creationId xmlns:a16="http://schemas.microsoft.com/office/drawing/2014/main" id="{1C430208-513E-05DB-DDA8-9C11A627E1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638" y="1181100"/>
            <a:ext cx="12144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PL" sz="2800"/>
              <a:t>Lysine</a:t>
            </a:r>
          </a:p>
        </p:txBody>
      </p:sp>
      <p:sp>
        <p:nvSpPr>
          <p:cNvPr id="21507" name="Text Box 5">
            <a:extLst>
              <a:ext uri="{FF2B5EF4-FFF2-40B4-BE49-F238E27FC236}">
                <a16:creationId xmlns:a16="http://schemas.microsoft.com/office/drawing/2014/main" id="{87696441-73AA-E85A-5D3A-981150DF00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3017838"/>
            <a:ext cx="251142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n-PL" sz="2800"/>
              <a:t>α</a:t>
            </a:r>
            <a:r>
              <a:rPr lang="en-GB" altLang="en-PL" sz="2800"/>
              <a:t>-aminoadipic </a:t>
            </a:r>
          </a:p>
          <a:p>
            <a:pPr eaLnBrk="1" hangingPunct="1"/>
            <a:r>
              <a:rPr lang="en-GB" altLang="en-PL" sz="2800"/>
              <a:t>semialdehyde</a:t>
            </a:r>
          </a:p>
        </p:txBody>
      </p:sp>
      <p:sp>
        <p:nvSpPr>
          <p:cNvPr id="35846" name="Text Box 6">
            <a:extLst>
              <a:ext uri="{FF2B5EF4-FFF2-40B4-BE49-F238E27FC236}">
                <a16:creationId xmlns:a16="http://schemas.microsoft.com/office/drawing/2014/main" id="{74AFE69F-97F3-3C58-86CB-D7D4FC9631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2150" y="3017838"/>
            <a:ext cx="23241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PL" sz="2800"/>
              <a:t>piperideine </a:t>
            </a:r>
          </a:p>
          <a:p>
            <a:pPr eaLnBrk="1" hangingPunct="1"/>
            <a:r>
              <a:rPr lang="en-GB" altLang="en-PL" sz="2800"/>
              <a:t>6-carboxylate</a:t>
            </a:r>
          </a:p>
        </p:txBody>
      </p:sp>
      <p:sp>
        <p:nvSpPr>
          <p:cNvPr id="21509" name="Text Box 7">
            <a:extLst>
              <a:ext uri="{FF2B5EF4-FFF2-40B4-BE49-F238E27FC236}">
                <a16:creationId xmlns:a16="http://schemas.microsoft.com/office/drawing/2014/main" id="{35C17BF4-464B-E74E-018D-F071EF9EF7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2813" y="4354513"/>
            <a:ext cx="1849437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PL" sz="2800"/>
              <a:t>Pyridoxal</a:t>
            </a:r>
          </a:p>
          <a:p>
            <a:pPr eaLnBrk="1" hangingPunct="1"/>
            <a:r>
              <a:rPr lang="en-GB" altLang="en-PL" sz="2800"/>
              <a:t>phosphate</a:t>
            </a:r>
          </a:p>
        </p:txBody>
      </p:sp>
      <p:sp>
        <p:nvSpPr>
          <p:cNvPr id="35848" name="Text Box 8">
            <a:extLst>
              <a:ext uri="{FF2B5EF4-FFF2-40B4-BE49-F238E27FC236}">
                <a16:creationId xmlns:a16="http://schemas.microsoft.com/office/drawing/2014/main" id="{4382B613-1541-CF86-F7C3-F4B211F4FC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575" y="1844675"/>
            <a:ext cx="2362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PL" sz="2800"/>
              <a:t>Pipecolic acid</a:t>
            </a:r>
          </a:p>
        </p:txBody>
      </p:sp>
      <p:sp>
        <p:nvSpPr>
          <p:cNvPr id="21511" name="Line 9">
            <a:extLst>
              <a:ext uri="{FF2B5EF4-FFF2-40B4-BE49-F238E27FC236}">
                <a16:creationId xmlns:a16="http://schemas.microsoft.com/office/drawing/2014/main" id="{E9AFD76F-2B32-D390-40C4-7F60682FB96E}"/>
              </a:ext>
            </a:extLst>
          </p:cNvPr>
          <p:cNvSpPr>
            <a:spLocks noChangeShapeType="1"/>
          </p:cNvSpPr>
          <p:nvPr/>
        </p:nvSpPr>
        <p:spPr bwMode="auto">
          <a:xfrm>
            <a:off x="1095375" y="1773238"/>
            <a:ext cx="0" cy="12239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PL"/>
          </a:p>
        </p:txBody>
      </p:sp>
      <p:sp>
        <p:nvSpPr>
          <p:cNvPr id="21512" name="Line 10">
            <a:extLst>
              <a:ext uri="{FF2B5EF4-FFF2-40B4-BE49-F238E27FC236}">
                <a16:creationId xmlns:a16="http://schemas.microsoft.com/office/drawing/2014/main" id="{170ED884-D23F-BA80-CB2A-DD14BCEB447B}"/>
              </a:ext>
            </a:extLst>
          </p:cNvPr>
          <p:cNvSpPr>
            <a:spLocks noChangeShapeType="1"/>
          </p:cNvSpPr>
          <p:nvPr/>
        </p:nvSpPr>
        <p:spPr bwMode="auto">
          <a:xfrm>
            <a:off x="1095375" y="4076700"/>
            <a:ext cx="20638" cy="1873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PL"/>
          </a:p>
        </p:txBody>
      </p:sp>
      <p:sp>
        <p:nvSpPr>
          <p:cNvPr id="35851" name="Line 11">
            <a:extLst>
              <a:ext uri="{FF2B5EF4-FFF2-40B4-BE49-F238E27FC236}">
                <a16:creationId xmlns:a16="http://schemas.microsoft.com/office/drawing/2014/main" id="{402F7BB3-AF30-F693-7211-84D41D9CF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9563" y="2420938"/>
            <a:ext cx="0" cy="647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PL"/>
          </a:p>
        </p:txBody>
      </p:sp>
      <p:sp>
        <p:nvSpPr>
          <p:cNvPr id="35852" name="Line 12">
            <a:extLst>
              <a:ext uri="{FF2B5EF4-FFF2-40B4-BE49-F238E27FC236}">
                <a16:creationId xmlns:a16="http://schemas.microsoft.com/office/drawing/2014/main" id="{CA0BA672-75E2-D851-04FC-41D7AD11D723}"/>
              </a:ext>
            </a:extLst>
          </p:cNvPr>
          <p:cNvSpPr>
            <a:spLocks noChangeShapeType="1"/>
          </p:cNvSpPr>
          <p:nvPr/>
        </p:nvSpPr>
        <p:spPr bwMode="auto">
          <a:xfrm>
            <a:off x="2606675" y="3429000"/>
            <a:ext cx="6492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PL"/>
          </a:p>
        </p:txBody>
      </p:sp>
      <p:sp>
        <p:nvSpPr>
          <p:cNvPr id="35853" name="Line 13">
            <a:extLst>
              <a:ext uri="{FF2B5EF4-FFF2-40B4-BE49-F238E27FC236}">
                <a16:creationId xmlns:a16="http://schemas.microsoft.com/office/drawing/2014/main" id="{7D4A8E59-5348-F7AF-F3F4-A6ABAA4070C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06675" y="3573463"/>
            <a:ext cx="5762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PL"/>
          </a:p>
        </p:txBody>
      </p:sp>
      <p:sp>
        <p:nvSpPr>
          <p:cNvPr id="35854" name="Line 14">
            <a:extLst>
              <a:ext uri="{FF2B5EF4-FFF2-40B4-BE49-F238E27FC236}">
                <a16:creationId xmlns:a16="http://schemas.microsoft.com/office/drawing/2014/main" id="{D15C5EA4-390F-13E2-9F80-674C66B4DF1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00563" y="4941888"/>
            <a:ext cx="481012" cy="647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PL"/>
          </a:p>
        </p:txBody>
      </p:sp>
      <p:sp>
        <p:nvSpPr>
          <p:cNvPr id="35855" name="Line 15">
            <a:extLst>
              <a:ext uri="{FF2B5EF4-FFF2-40B4-BE49-F238E27FC236}">
                <a16:creationId xmlns:a16="http://schemas.microsoft.com/office/drawing/2014/main" id="{B869C0A5-2BD3-2BFE-FA19-65F90754B1F7}"/>
              </a:ext>
            </a:extLst>
          </p:cNvPr>
          <p:cNvSpPr>
            <a:spLocks noChangeShapeType="1"/>
          </p:cNvSpPr>
          <p:nvPr/>
        </p:nvSpPr>
        <p:spPr bwMode="auto">
          <a:xfrm>
            <a:off x="4983163" y="4005263"/>
            <a:ext cx="0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PL"/>
          </a:p>
        </p:txBody>
      </p:sp>
      <p:sp>
        <p:nvSpPr>
          <p:cNvPr id="35856" name="Line 16">
            <a:extLst>
              <a:ext uri="{FF2B5EF4-FFF2-40B4-BE49-F238E27FC236}">
                <a16:creationId xmlns:a16="http://schemas.microsoft.com/office/drawing/2014/main" id="{5CAABF55-4797-13EC-BEC6-519B4A7B5D2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84750" y="4941888"/>
            <a:ext cx="7191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PL"/>
          </a:p>
        </p:txBody>
      </p:sp>
      <p:sp>
        <p:nvSpPr>
          <p:cNvPr id="21519" name="Text Box 17">
            <a:extLst>
              <a:ext uri="{FF2B5EF4-FFF2-40B4-BE49-F238E27FC236}">
                <a16:creationId xmlns:a16="http://schemas.microsoft.com/office/drawing/2014/main" id="{A1EED562-E7AE-97F6-8800-B34BA107BE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2675" y="333375"/>
            <a:ext cx="2889250" cy="30384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PL" sz="2400"/>
              <a:t>Glutamate </a:t>
            </a:r>
          </a:p>
          <a:p>
            <a:pPr eaLnBrk="1" hangingPunct="1"/>
            <a:r>
              <a:rPr lang="en-GB" altLang="en-PL" sz="2400"/>
              <a:t>   decarboxylase</a:t>
            </a:r>
          </a:p>
          <a:p>
            <a:pPr eaLnBrk="1" hangingPunct="1"/>
            <a:r>
              <a:rPr lang="en-GB" altLang="en-PL" sz="2400"/>
              <a:t>GABA </a:t>
            </a:r>
          </a:p>
          <a:p>
            <a:pPr eaLnBrk="1" hangingPunct="1"/>
            <a:r>
              <a:rPr lang="en-GB" altLang="en-PL" sz="2400"/>
              <a:t>   transaminase</a:t>
            </a:r>
          </a:p>
          <a:p>
            <a:pPr eaLnBrk="1" hangingPunct="1"/>
            <a:r>
              <a:rPr lang="en-GB" altLang="en-PL" sz="2400"/>
              <a:t>Aromatic aminoacid</a:t>
            </a:r>
          </a:p>
          <a:p>
            <a:pPr eaLnBrk="1" hangingPunct="1"/>
            <a:r>
              <a:rPr lang="en-GB" altLang="en-PL" sz="2400"/>
              <a:t>   decarboxylase</a:t>
            </a:r>
          </a:p>
          <a:p>
            <a:pPr eaLnBrk="1" hangingPunct="1"/>
            <a:r>
              <a:rPr lang="en-GB" altLang="en-PL" sz="2400"/>
              <a:t>Glycine </a:t>
            </a:r>
          </a:p>
          <a:p>
            <a:pPr eaLnBrk="1" hangingPunct="1"/>
            <a:r>
              <a:rPr lang="en-GB" altLang="en-PL" sz="2400"/>
              <a:t>   cleavage enzyme</a:t>
            </a:r>
          </a:p>
        </p:txBody>
      </p:sp>
      <p:sp>
        <p:nvSpPr>
          <p:cNvPr id="35858" name="Text Box 18">
            <a:extLst>
              <a:ext uri="{FF2B5EF4-FFF2-40B4-BE49-F238E27FC236}">
                <a16:creationId xmlns:a16="http://schemas.microsoft.com/office/drawing/2014/main" id="{B1C42FFD-0B83-92C7-0797-507BBDDA45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1438" y="5651500"/>
            <a:ext cx="1411287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PL" sz="2800"/>
              <a:t>Inactive</a:t>
            </a:r>
          </a:p>
          <a:p>
            <a:pPr eaLnBrk="1" hangingPunct="1"/>
            <a:r>
              <a:rPr lang="en-GB" altLang="en-PL" sz="2800"/>
              <a:t>product</a:t>
            </a:r>
          </a:p>
        </p:txBody>
      </p:sp>
      <p:sp>
        <p:nvSpPr>
          <p:cNvPr id="35859" name="Line 19">
            <a:extLst>
              <a:ext uri="{FF2B5EF4-FFF2-40B4-BE49-F238E27FC236}">
                <a16:creationId xmlns:a16="http://schemas.microsoft.com/office/drawing/2014/main" id="{D60AADF8-6651-3C94-5350-7F220B8F047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92950" y="3429000"/>
            <a:ext cx="0" cy="9366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PL"/>
          </a:p>
        </p:txBody>
      </p:sp>
      <p:sp>
        <p:nvSpPr>
          <p:cNvPr id="21522" name="Text Box 20">
            <a:extLst>
              <a:ext uri="{FF2B5EF4-FFF2-40B4-BE49-F238E27FC236}">
                <a16:creationId xmlns:a16="http://schemas.microsoft.com/office/drawing/2014/main" id="{F0CDC0D4-5432-D4E8-8B60-9503AC93D6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6200" y="4559300"/>
            <a:ext cx="22891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n-PL" sz="2400"/>
              <a:t>α</a:t>
            </a:r>
            <a:r>
              <a:rPr lang="en-GB" altLang="en-PL" sz="2400"/>
              <a:t>AASA </a:t>
            </a:r>
          </a:p>
          <a:p>
            <a:pPr eaLnBrk="1" hangingPunct="1"/>
            <a:r>
              <a:rPr lang="en-GB" altLang="en-PL" sz="2400"/>
              <a:t>dehydrogenase</a:t>
            </a:r>
          </a:p>
        </p:txBody>
      </p:sp>
      <p:sp>
        <p:nvSpPr>
          <p:cNvPr id="35861" name="Rectangle 21">
            <a:extLst>
              <a:ext uri="{FF2B5EF4-FFF2-40B4-BE49-F238E27FC236}">
                <a16:creationId xmlns:a16="http://schemas.microsoft.com/office/drawing/2014/main" id="{AD36DFCD-F256-E709-8BC9-A3F6B914D4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4868863"/>
            <a:ext cx="504825" cy="215900"/>
          </a:xfrm>
          <a:prstGeom prst="rect">
            <a:avLst/>
          </a:prstGeom>
          <a:solidFill>
            <a:srgbClr val="FA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l-PL" altLang="en-PL"/>
          </a:p>
        </p:txBody>
      </p:sp>
      <p:sp>
        <p:nvSpPr>
          <p:cNvPr id="35862" name="Oval 22">
            <a:extLst>
              <a:ext uri="{FF2B5EF4-FFF2-40B4-BE49-F238E27FC236}">
                <a16:creationId xmlns:a16="http://schemas.microsoft.com/office/drawing/2014/main" id="{FFBC5B4B-46FB-979E-0D35-9A5470A172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781300"/>
            <a:ext cx="2627313" cy="1439863"/>
          </a:xfrm>
          <a:prstGeom prst="ellipse">
            <a:avLst/>
          </a:prstGeom>
          <a:noFill/>
          <a:ln w="38100">
            <a:solidFill>
              <a:srgbClr val="FA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l-PL" altLang="en-PL"/>
          </a:p>
        </p:txBody>
      </p:sp>
      <p:sp>
        <p:nvSpPr>
          <p:cNvPr id="35863" name="Oval 23">
            <a:extLst>
              <a:ext uri="{FF2B5EF4-FFF2-40B4-BE49-F238E27FC236}">
                <a16:creationId xmlns:a16="http://schemas.microsoft.com/office/drawing/2014/main" id="{8030E09A-0A2B-333B-24E4-434FF810FF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4188" y="1412875"/>
            <a:ext cx="2627312" cy="1439863"/>
          </a:xfrm>
          <a:prstGeom prst="ellipse">
            <a:avLst/>
          </a:prstGeom>
          <a:noFill/>
          <a:ln w="38100">
            <a:solidFill>
              <a:srgbClr val="FA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l-PL" altLang="en-P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6" grpId="0"/>
      <p:bldP spid="35848" grpId="0"/>
      <p:bldP spid="35858" grpId="0"/>
      <p:bldP spid="35861" grpId="0" animBg="1"/>
      <p:bldP spid="35862" grpId="0" animBg="1"/>
      <p:bldP spid="35863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11495D-E4E0-A334-2ED3-13DDF4CC69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Łącznik prosty ze strzałką 4">
            <a:extLst>
              <a:ext uri="{FF2B5EF4-FFF2-40B4-BE49-F238E27FC236}">
                <a16:creationId xmlns:a16="http://schemas.microsoft.com/office/drawing/2014/main" id="{7509F274-B19F-0412-9CC1-2862E5B145DD}"/>
              </a:ext>
            </a:extLst>
          </p:cNvPr>
          <p:cNvCxnSpPr/>
          <p:nvPr/>
        </p:nvCxnSpPr>
        <p:spPr>
          <a:xfrm>
            <a:off x="2339752" y="2924944"/>
            <a:ext cx="1152128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ole tekstowe 5">
            <a:extLst>
              <a:ext uri="{FF2B5EF4-FFF2-40B4-BE49-F238E27FC236}">
                <a16:creationId xmlns:a16="http://schemas.microsoft.com/office/drawing/2014/main" id="{2BE985EB-5E36-3FBA-B0C5-E6AEE82E8D9A}"/>
              </a:ext>
            </a:extLst>
          </p:cNvPr>
          <p:cNvSpPr txBox="1"/>
          <p:nvPr/>
        </p:nvSpPr>
        <p:spPr>
          <a:xfrm>
            <a:off x="3501143" y="2589491"/>
            <a:ext cx="15616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Glutamate</a:t>
            </a:r>
            <a:endParaRPr lang="en-US" sz="24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8" name="Łącznik prosty ze strzałką 7">
            <a:extLst>
              <a:ext uri="{FF2B5EF4-FFF2-40B4-BE49-F238E27FC236}">
                <a16:creationId xmlns:a16="http://schemas.microsoft.com/office/drawing/2014/main" id="{1846B018-7AE6-DA99-B3D0-CC6C185A23BF}"/>
              </a:ext>
            </a:extLst>
          </p:cNvPr>
          <p:cNvCxnSpPr/>
          <p:nvPr/>
        </p:nvCxnSpPr>
        <p:spPr>
          <a:xfrm>
            <a:off x="5004048" y="2886837"/>
            <a:ext cx="1152128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ole tekstowe 6">
            <a:extLst>
              <a:ext uri="{FF2B5EF4-FFF2-40B4-BE49-F238E27FC236}">
                <a16:creationId xmlns:a16="http://schemas.microsoft.com/office/drawing/2014/main" id="{80D00B38-AF26-41A8-4C50-7E6EF47B8470}"/>
              </a:ext>
            </a:extLst>
          </p:cNvPr>
          <p:cNvSpPr txBox="1"/>
          <p:nvPr/>
        </p:nvSpPr>
        <p:spPr>
          <a:xfrm>
            <a:off x="6188973" y="2647110"/>
            <a:ext cx="9476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GABA</a:t>
            </a:r>
            <a:endParaRPr lang="en-US" sz="24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99E92CC2-2F55-B29A-8D92-5D3EE2D5700A}"/>
              </a:ext>
            </a:extLst>
          </p:cNvPr>
          <p:cNvSpPr/>
          <p:nvPr/>
        </p:nvSpPr>
        <p:spPr>
          <a:xfrm>
            <a:off x="1818793" y="2401724"/>
            <a:ext cx="21994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/>
              <a:t>phosphate activated</a:t>
            </a:r>
          </a:p>
          <a:p>
            <a:pPr algn="ctr"/>
            <a:r>
              <a:rPr lang="pl-PL" sz="1400" b="1" dirty="0" err="1"/>
              <a:t>g</a:t>
            </a:r>
            <a:r>
              <a:rPr lang="en-US" sz="1400" b="1" dirty="0"/>
              <a:t>l</a:t>
            </a:r>
            <a:r>
              <a:rPr lang="pl-PL" sz="1400" b="1" dirty="0" err="1"/>
              <a:t>utaminase</a:t>
            </a:r>
            <a:endParaRPr lang="en-US" sz="1400" b="1" dirty="0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50CB83CC-1B2C-3677-A713-21FC779C99B1}"/>
              </a:ext>
            </a:extLst>
          </p:cNvPr>
          <p:cNvSpPr txBox="1"/>
          <p:nvPr/>
        </p:nvSpPr>
        <p:spPr>
          <a:xfrm>
            <a:off x="5020749" y="2363617"/>
            <a:ext cx="12955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400" b="1" dirty="0" err="1"/>
              <a:t>Glutamate</a:t>
            </a:r>
            <a:r>
              <a:rPr lang="pl-PL" sz="1400" b="1" dirty="0"/>
              <a:t> </a:t>
            </a:r>
          </a:p>
          <a:p>
            <a:pPr algn="ctr"/>
            <a:r>
              <a:rPr lang="pl-PL" sz="1400" b="1" dirty="0" err="1"/>
              <a:t>decarboxylase</a:t>
            </a:r>
            <a:endParaRPr lang="en-US" sz="1400" b="1" dirty="0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53FEB168-5337-742A-DB2C-390BEE5F301C}"/>
              </a:ext>
            </a:extLst>
          </p:cNvPr>
          <p:cNvSpPr/>
          <p:nvPr/>
        </p:nvSpPr>
        <p:spPr>
          <a:xfrm>
            <a:off x="973242" y="3356992"/>
            <a:ext cx="341471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Succinate </a:t>
            </a:r>
            <a:r>
              <a:rPr lang="en-US" sz="2400" b="1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semialdehyde</a:t>
            </a:r>
            <a:r>
              <a:rPr lang="pl-PL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/>
            <a:r>
              <a:rPr lang="pl-PL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(SSAD)</a:t>
            </a:r>
            <a:endParaRPr lang="en-US" sz="24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3" name="Łącznik prosty ze strzałką 12">
            <a:extLst>
              <a:ext uri="{FF2B5EF4-FFF2-40B4-BE49-F238E27FC236}">
                <a16:creationId xmlns:a16="http://schemas.microsoft.com/office/drawing/2014/main" id="{7576B786-83DE-B50A-99DB-71F5A6F6FC33}"/>
              </a:ext>
            </a:extLst>
          </p:cNvPr>
          <p:cNvCxnSpPr/>
          <p:nvPr/>
        </p:nvCxnSpPr>
        <p:spPr>
          <a:xfrm>
            <a:off x="4404384" y="3585019"/>
            <a:ext cx="1152128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ze strzałką 13">
            <a:extLst>
              <a:ext uri="{FF2B5EF4-FFF2-40B4-BE49-F238E27FC236}">
                <a16:creationId xmlns:a16="http://schemas.microsoft.com/office/drawing/2014/main" id="{E762118A-25C2-2A1D-2284-1991EBF997D6}"/>
              </a:ext>
            </a:extLst>
          </p:cNvPr>
          <p:cNvCxnSpPr/>
          <p:nvPr/>
        </p:nvCxnSpPr>
        <p:spPr>
          <a:xfrm>
            <a:off x="7136668" y="2877942"/>
            <a:ext cx="1152128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ADAE7F0F-1D80-4AA3-1AF7-1F05EBDAF98E}"/>
              </a:ext>
            </a:extLst>
          </p:cNvPr>
          <p:cNvSpPr txBox="1"/>
          <p:nvPr/>
        </p:nvSpPr>
        <p:spPr>
          <a:xfrm>
            <a:off x="5537191" y="3354187"/>
            <a:ext cx="1454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Succinate</a:t>
            </a:r>
            <a:endParaRPr lang="en-US" sz="24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40EEB845-320A-073D-3AC6-97A631987595}"/>
              </a:ext>
            </a:extLst>
          </p:cNvPr>
          <p:cNvSpPr txBox="1"/>
          <p:nvPr/>
        </p:nvSpPr>
        <p:spPr>
          <a:xfrm>
            <a:off x="6933138" y="2320905"/>
            <a:ext cx="12186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400" b="1" dirty="0"/>
              <a:t>GABA – </a:t>
            </a:r>
          </a:p>
          <a:p>
            <a:pPr algn="ctr"/>
            <a:r>
              <a:rPr lang="pl-PL" sz="1400" b="1" dirty="0" err="1"/>
              <a:t>transaminase</a:t>
            </a:r>
            <a:endParaRPr lang="en-US" sz="1400" b="1" dirty="0"/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BF5A31DB-7DE0-6200-8A97-9D511FC3DB21}"/>
              </a:ext>
            </a:extLst>
          </p:cNvPr>
          <p:cNvSpPr txBox="1"/>
          <p:nvPr/>
        </p:nvSpPr>
        <p:spPr>
          <a:xfrm>
            <a:off x="577723" y="2575937"/>
            <a:ext cx="15456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Glutamine</a:t>
            </a:r>
            <a:endParaRPr lang="en-US" sz="24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9D625B17-E096-365E-2950-E1298CD9C584}"/>
              </a:ext>
            </a:extLst>
          </p:cNvPr>
          <p:cNvSpPr txBox="1"/>
          <p:nvPr/>
        </p:nvSpPr>
        <p:spPr>
          <a:xfrm>
            <a:off x="4237057" y="3073550"/>
            <a:ext cx="13773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400" b="1" dirty="0"/>
              <a:t>SSAD </a:t>
            </a:r>
          </a:p>
          <a:p>
            <a:pPr algn="ctr"/>
            <a:r>
              <a:rPr lang="pl-PL" sz="1400" b="1" dirty="0" err="1"/>
              <a:t>dehydrogenase</a:t>
            </a:r>
            <a:endParaRPr lang="en-US" sz="1400" b="1" dirty="0"/>
          </a:p>
        </p:txBody>
      </p:sp>
      <p:sp>
        <p:nvSpPr>
          <p:cNvPr id="19" name="pole tekstowe 18">
            <a:extLst>
              <a:ext uri="{FF2B5EF4-FFF2-40B4-BE49-F238E27FC236}">
                <a16:creationId xmlns:a16="http://schemas.microsoft.com/office/drawing/2014/main" id="{360E6824-E388-E51D-B833-C92FD6CF28D9}"/>
              </a:ext>
            </a:extLst>
          </p:cNvPr>
          <p:cNvSpPr txBox="1"/>
          <p:nvPr/>
        </p:nvSpPr>
        <p:spPr>
          <a:xfrm>
            <a:off x="5387520" y="2877942"/>
            <a:ext cx="5020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400" b="1" dirty="0">
                <a:solidFill>
                  <a:schemeClr val="accent3">
                    <a:lumMod val="50000"/>
                  </a:schemeClr>
                </a:solidFill>
              </a:rPr>
              <a:t>PNP</a:t>
            </a:r>
          </a:p>
        </p:txBody>
      </p:sp>
      <p:sp>
        <p:nvSpPr>
          <p:cNvPr id="20" name="Symbol zastępczy zawartości 19">
            <a:extLst>
              <a:ext uri="{FF2B5EF4-FFF2-40B4-BE49-F238E27FC236}">
                <a16:creationId xmlns:a16="http://schemas.microsoft.com/office/drawing/2014/main" id="{D04397A4-487B-F2AD-9EDC-DF042DE32FB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291408" y="2872861"/>
            <a:ext cx="5020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 algn="ctr">
              <a:buNone/>
            </a:pPr>
            <a:r>
              <a:rPr lang="pl-PL" sz="1400" b="1" dirty="0">
                <a:solidFill>
                  <a:schemeClr val="accent3">
                    <a:lumMod val="50000"/>
                  </a:schemeClr>
                </a:solidFill>
              </a:rPr>
              <a:t>PNP</a:t>
            </a:r>
          </a:p>
        </p:txBody>
      </p:sp>
      <p:sp>
        <p:nvSpPr>
          <p:cNvPr id="18" name="Prostokąt 17">
            <a:extLst>
              <a:ext uri="{FF2B5EF4-FFF2-40B4-BE49-F238E27FC236}">
                <a16:creationId xmlns:a16="http://schemas.microsoft.com/office/drawing/2014/main" id="{E7678FB0-AC11-5A72-DD8C-1C923DAC1A2C}"/>
              </a:ext>
            </a:extLst>
          </p:cNvPr>
          <p:cNvSpPr/>
          <p:nvPr/>
        </p:nvSpPr>
        <p:spPr>
          <a:xfrm>
            <a:off x="4655679" y="3585019"/>
            <a:ext cx="6495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pl-PL" sz="1400" b="1" dirty="0">
                <a:solidFill>
                  <a:srgbClr val="5BD078">
                    <a:lumMod val="50000"/>
                  </a:srgbClr>
                </a:solidFill>
                <a:ea typeface="+mj-ea"/>
                <a:cs typeface="+mj-cs"/>
              </a:rPr>
              <a:t>NADH</a:t>
            </a:r>
          </a:p>
        </p:txBody>
      </p:sp>
      <p:sp>
        <p:nvSpPr>
          <p:cNvPr id="22" name="pole tekstowe 21">
            <a:extLst>
              <a:ext uri="{FF2B5EF4-FFF2-40B4-BE49-F238E27FC236}">
                <a16:creationId xmlns:a16="http://schemas.microsoft.com/office/drawing/2014/main" id="{AD7AED5D-CE80-233B-EB5A-BFCBF51256A0}"/>
              </a:ext>
            </a:extLst>
          </p:cNvPr>
          <p:cNvSpPr txBox="1"/>
          <p:nvPr/>
        </p:nvSpPr>
        <p:spPr>
          <a:xfrm>
            <a:off x="1395010" y="404664"/>
            <a:ext cx="65213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2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Metabolism</a:t>
            </a:r>
            <a:r>
              <a:rPr lang="pl-PL" sz="3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pl-PL" sz="32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Glutamate</a:t>
            </a:r>
            <a:r>
              <a:rPr lang="pl-PL" sz="3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GABA</a:t>
            </a:r>
            <a:endParaRPr lang="en-US" sz="32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Symbol zastępczy zawartości 1">
            <a:extLst>
              <a:ext uri="{FF2B5EF4-FFF2-40B4-BE49-F238E27FC236}">
                <a16:creationId xmlns:a16="http://schemas.microsoft.com/office/drawing/2014/main" id="{93EB5118-6513-43C0-FAC7-69D46EF98651}"/>
              </a:ext>
            </a:extLst>
          </p:cNvPr>
          <p:cNvSpPr txBox="1">
            <a:spLocks/>
          </p:cNvSpPr>
          <p:nvPr/>
        </p:nvSpPr>
        <p:spPr>
          <a:xfrm>
            <a:off x="0" y="4365104"/>
            <a:ext cx="9144000" cy="24019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Symbol" pitchFamily="18" charset="2"/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functional status of the central nervous system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(CNS) is based on</a:t>
            </a: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Font typeface="Symbol" pitchFamily="18" charset="2"/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a highly regulated balance between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excitatory and inhibitory circuits. </a:t>
            </a: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Font typeface="Symbol" pitchFamily="18" charset="2"/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Based on the fact that these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neurotransmission systems to a large extent are using the two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amino acids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Glu</a:t>
            </a:r>
            <a:r>
              <a:rPr lang="pl-PL" dirty="0" err="1">
                <a:latin typeface="Calibri" panose="020F0502020204030204" pitchFamily="34" charset="0"/>
                <a:cs typeface="Calibri" panose="020F0502020204030204" pitchFamily="34" charset="0"/>
              </a:rPr>
              <a:t>tamate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and GABA as transmitters in excitation and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inhibition, respectively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990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661C6-5CFD-F49B-F455-4AB79DC05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88640"/>
            <a:ext cx="7886700" cy="437493"/>
          </a:xfrm>
        </p:spPr>
        <p:txBody>
          <a:bodyPr>
            <a:normAutofit fontScale="90000"/>
          </a:bodyPr>
          <a:lstStyle/>
          <a:p>
            <a:r>
              <a:rPr lang="en-GB" sz="2100" b="1" dirty="0">
                <a:solidFill>
                  <a:srgbClr val="1E477A"/>
                </a:solidFill>
                <a:latin typeface="Calibri" panose="020F0502020204030204" pitchFamily="34" charset="0"/>
              </a:rPr>
              <a:t>Neonatal Metabolic Epileptic Encephalopathy </a:t>
            </a:r>
            <a:endParaRPr lang="en-PL" sz="21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B2144-0415-7AA2-9D67-393EE98C68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0864" y="834742"/>
            <a:ext cx="8722272" cy="5828497"/>
          </a:xfrm>
        </p:spPr>
        <p:txBody>
          <a:bodyPr>
            <a:normAutofit fontScale="92500" lnSpcReduction="20000"/>
          </a:bodyPr>
          <a:lstStyle/>
          <a:p>
            <a:r>
              <a:rPr lang="en-GB" sz="1600" dirty="0">
                <a:solidFill>
                  <a:srgbClr val="4C7FBC"/>
                </a:solidFill>
                <a:latin typeface="Calibri" panose="020F0502020204030204" pitchFamily="34" charset="0"/>
              </a:rPr>
              <a:t>Urea Cycle Disorders </a:t>
            </a:r>
            <a:endParaRPr lang="en-GB" sz="1600" dirty="0">
              <a:latin typeface="Wingdings" pitchFamily="2" charset="2"/>
            </a:endParaRPr>
          </a:p>
          <a:p>
            <a:r>
              <a:rPr lang="en-GB" sz="1600" dirty="0">
                <a:solidFill>
                  <a:srgbClr val="4C7FBC"/>
                </a:solidFill>
                <a:latin typeface="Calibri" panose="020F0502020204030204" pitchFamily="34" charset="0"/>
              </a:rPr>
              <a:t>Methylmalonic, Propionic Acidurias, etc. </a:t>
            </a:r>
          </a:p>
          <a:p>
            <a:r>
              <a:rPr lang="en-GB" sz="1600" dirty="0">
                <a:solidFill>
                  <a:srgbClr val="4C7FBC"/>
                </a:solidFill>
                <a:latin typeface="Calibri" panose="020F0502020204030204" pitchFamily="34" charset="0"/>
              </a:rPr>
              <a:t>Marple Syrup Urine Disease </a:t>
            </a:r>
            <a:endParaRPr lang="en-GB" sz="1600" dirty="0">
              <a:effectLst/>
            </a:endParaRPr>
          </a:p>
          <a:p>
            <a:r>
              <a:rPr lang="en-GB" sz="1600" dirty="0">
                <a:latin typeface="Calibri" panose="020F0502020204030204" pitchFamily="34" charset="0"/>
              </a:rPr>
              <a:t>Non‐</a:t>
            </a:r>
            <a:r>
              <a:rPr lang="en-GB" sz="1600" dirty="0" err="1">
                <a:latin typeface="Calibri" panose="020F0502020204030204" pitchFamily="34" charset="0"/>
              </a:rPr>
              <a:t>ketotic</a:t>
            </a:r>
            <a:r>
              <a:rPr lang="en-GB" sz="1600" dirty="0">
                <a:latin typeface="Calibri" panose="020F0502020204030204" pitchFamily="34" charset="0"/>
              </a:rPr>
              <a:t> </a:t>
            </a:r>
            <a:r>
              <a:rPr lang="en-GB" sz="1600" dirty="0" err="1">
                <a:latin typeface="Calibri" panose="020F0502020204030204" pitchFamily="34" charset="0"/>
              </a:rPr>
              <a:t>Hyperglycinemia</a:t>
            </a:r>
            <a:endParaRPr lang="en-GB" sz="1600" dirty="0">
              <a:latin typeface="Calibri" panose="020F0502020204030204" pitchFamily="34" charset="0"/>
            </a:endParaRPr>
          </a:p>
          <a:p>
            <a:r>
              <a:rPr lang="en-GB" sz="1600" dirty="0">
                <a:solidFill>
                  <a:srgbClr val="4C7FBC"/>
                </a:solidFill>
                <a:latin typeface="Calibri" panose="020F0502020204030204" pitchFamily="34" charset="0"/>
              </a:rPr>
              <a:t>Pyridoxine‐dependant Epilepsy</a:t>
            </a:r>
          </a:p>
          <a:p>
            <a:r>
              <a:rPr lang="en-GB" sz="1600" dirty="0" err="1">
                <a:solidFill>
                  <a:srgbClr val="4C7FBC"/>
                </a:solidFill>
                <a:latin typeface="Calibri" panose="020F0502020204030204" pitchFamily="34" charset="0"/>
              </a:rPr>
              <a:t>Biotinidase</a:t>
            </a:r>
            <a:r>
              <a:rPr lang="en-GB" sz="1600" dirty="0">
                <a:solidFill>
                  <a:srgbClr val="4C7FBC"/>
                </a:solidFill>
                <a:latin typeface="Calibri" panose="020F0502020204030204" pitchFamily="34" charset="0"/>
              </a:rPr>
              <a:t> Deficiency</a:t>
            </a:r>
          </a:p>
          <a:p>
            <a:r>
              <a:rPr lang="en-GB" sz="1600" dirty="0">
                <a:latin typeface="Calibri" panose="020F0502020204030204" pitchFamily="34" charset="0"/>
              </a:rPr>
              <a:t>Perinatal Hypophosphatasia</a:t>
            </a:r>
          </a:p>
          <a:p>
            <a:r>
              <a:rPr lang="en-GB" sz="1600" dirty="0" err="1">
                <a:latin typeface="Calibri" panose="020F0502020204030204" pitchFamily="34" charset="0"/>
              </a:rPr>
              <a:t>Adenylsuccinate</a:t>
            </a:r>
            <a:r>
              <a:rPr lang="en-GB" sz="1600" dirty="0">
                <a:latin typeface="Calibri" panose="020F0502020204030204" pitchFamily="34" charset="0"/>
              </a:rPr>
              <a:t> Lyase Deficiency</a:t>
            </a:r>
          </a:p>
          <a:p>
            <a:r>
              <a:rPr lang="en-GB" sz="1600" dirty="0">
                <a:solidFill>
                  <a:srgbClr val="4C7FBC"/>
                </a:solidFill>
                <a:latin typeface="Calibri" panose="020F0502020204030204" pitchFamily="34" charset="0"/>
              </a:rPr>
              <a:t>MTHFR Deficiency</a:t>
            </a:r>
          </a:p>
          <a:p>
            <a:r>
              <a:rPr lang="en-GB" sz="1600" dirty="0">
                <a:latin typeface="Calibri" panose="020F0502020204030204" pitchFamily="34" charset="0"/>
              </a:rPr>
              <a:t>D‐/D‐,L‐2‐Hydroxyglutaric Aciduria</a:t>
            </a:r>
          </a:p>
          <a:p>
            <a:r>
              <a:rPr lang="en-GB" sz="1600" dirty="0">
                <a:latin typeface="Calibri" panose="020F0502020204030204" pitchFamily="34" charset="0"/>
              </a:rPr>
              <a:t>Congenital Disorders of Glycosylation</a:t>
            </a:r>
          </a:p>
          <a:p>
            <a:r>
              <a:rPr lang="en-GB" sz="1600" dirty="0">
                <a:solidFill>
                  <a:srgbClr val="4C7FBC"/>
                </a:solidFill>
                <a:latin typeface="Calibri" panose="020F0502020204030204" pitchFamily="34" charset="0"/>
              </a:rPr>
              <a:t>3‐Phosphoglycerate Dehydrogenase Deficiency</a:t>
            </a:r>
          </a:p>
          <a:p>
            <a:r>
              <a:rPr lang="en-GB" sz="1600" dirty="0">
                <a:latin typeface="Calibri" panose="020F0502020204030204" pitchFamily="34" charset="0"/>
              </a:rPr>
              <a:t>GABA‐T Deficiency</a:t>
            </a:r>
          </a:p>
          <a:p>
            <a:r>
              <a:rPr lang="en-GB" sz="1600" dirty="0">
                <a:latin typeface="Calibri" panose="020F0502020204030204" pitchFamily="34" charset="0"/>
              </a:rPr>
              <a:t>Congenital Glutamine Deficiency</a:t>
            </a:r>
          </a:p>
          <a:p>
            <a:r>
              <a:rPr lang="en-GB" sz="1600" dirty="0">
                <a:latin typeface="Calibri" panose="020F0502020204030204" pitchFamily="34" charset="0"/>
              </a:rPr>
              <a:t>Glutamate Transporter Deficiency</a:t>
            </a:r>
          </a:p>
          <a:p>
            <a:r>
              <a:rPr lang="en-GB" sz="1600" dirty="0">
                <a:solidFill>
                  <a:srgbClr val="4C7FBC"/>
                </a:solidFill>
                <a:latin typeface="Calibri" panose="020F0502020204030204" pitchFamily="34" charset="0"/>
              </a:rPr>
              <a:t>(Creatine Deficiency Disorders) </a:t>
            </a:r>
            <a:endParaRPr lang="en-GB" sz="1600" dirty="0"/>
          </a:p>
          <a:p>
            <a:pPr marL="0" indent="0">
              <a:buNone/>
            </a:pPr>
            <a:r>
              <a:rPr lang="en-GB" sz="1700" b="1" dirty="0">
                <a:solidFill>
                  <a:srgbClr val="4C7FBC"/>
                </a:solidFill>
                <a:latin typeface="Calibri" panose="020F0502020204030204" pitchFamily="34" charset="0"/>
              </a:rPr>
              <a:t>                       Blue indicates disorders, for which specific treatments exists. </a:t>
            </a:r>
          </a:p>
          <a:p>
            <a:pPr marL="0" indent="0">
              <a:buNone/>
            </a:pPr>
            <a:r>
              <a:rPr lang="en-GB" sz="1350" b="1" i="1" dirty="0">
                <a:latin typeface="Calibri" panose="020F0502020204030204" pitchFamily="34" charset="0"/>
              </a:rPr>
              <a:t>			G.F. Hoffmann: Inherited metabolic disorders presenting as epileptic encephalopathy </a:t>
            </a:r>
            <a:endParaRPr lang="en-GB" sz="900" i="1" dirty="0"/>
          </a:p>
          <a:p>
            <a:pPr marL="0" indent="0">
              <a:buNone/>
            </a:pPr>
            <a:endParaRPr lang="en-GB" dirty="0">
              <a:effectLst/>
            </a:endParaRPr>
          </a:p>
          <a:p>
            <a:endParaRPr lang="en-PL" dirty="0"/>
          </a:p>
        </p:txBody>
      </p:sp>
    </p:spTree>
    <p:extLst>
      <p:ext uri="{BB962C8B-B14F-4D97-AF65-F5344CB8AC3E}">
        <p14:creationId xmlns:p14="http://schemas.microsoft.com/office/powerpoint/2010/main" val="239596794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pole tekstowe 6">
            <a:extLst>
              <a:ext uri="{FF2B5EF4-FFF2-40B4-BE49-F238E27FC236}">
                <a16:creationId xmlns:a16="http://schemas.microsoft.com/office/drawing/2014/main" id="{245C1A1F-B408-3BA4-6147-A47DCB0493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150" y="692150"/>
            <a:ext cx="1082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en-PL" sz="2400" b="1">
                <a:solidFill>
                  <a:schemeClr val="tx2"/>
                </a:solidFill>
                <a:latin typeface="Candara" panose="020E0502030303020204" pitchFamily="34" charset="0"/>
              </a:rPr>
              <a:t>GABA</a:t>
            </a:r>
            <a:endParaRPr lang="en-US" altLang="en-PL" sz="2400" b="1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4099" name="Prostokąt 10">
            <a:extLst>
              <a:ext uri="{FF2B5EF4-FFF2-40B4-BE49-F238E27FC236}">
                <a16:creationId xmlns:a16="http://schemas.microsoft.com/office/drawing/2014/main" id="{C1E3EF23-7740-D8B4-7F93-5F801A8DB1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9363" y="2797175"/>
            <a:ext cx="228441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PL" sz="2400" b="1">
                <a:solidFill>
                  <a:schemeClr val="tx2"/>
                </a:solidFill>
                <a:latin typeface="Candara" panose="020E0502030303020204" pitchFamily="34" charset="0"/>
              </a:rPr>
              <a:t>Succinate </a:t>
            </a:r>
          </a:p>
          <a:p>
            <a:pPr algn="ctr" eaLnBrk="1" hangingPunct="1"/>
            <a:r>
              <a:rPr lang="en-US" altLang="en-PL" sz="2400" b="1">
                <a:solidFill>
                  <a:schemeClr val="tx2"/>
                </a:solidFill>
                <a:latin typeface="Candara" panose="020E0502030303020204" pitchFamily="34" charset="0"/>
              </a:rPr>
              <a:t>semialdehyde</a:t>
            </a:r>
            <a:r>
              <a:rPr lang="pl-PL" altLang="en-PL" sz="2400" b="1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</a:p>
        </p:txBody>
      </p:sp>
      <p:sp>
        <p:nvSpPr>
          <p:cNvPr id="4100" name="pole tekstowe 11">
            <a:extLst>
              <a:ext uri="{FF2B5EF4-FFF2-40B4-BE49-F238E27FC236}">
                <a16:creationId xmlns:a16="http://schemas.microsoft.com/office/drawing/2014/main" id="{DBF1BF82-C5B4-F4BD-FE42-5C79E6628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5132388"/>
            <a:ext cx="162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en-PL" sz="2400" b="1">
                <a:solidFill>
                  <a:schemeClr val="tx2"/>
                </a:solidFill>
                <a:latin typeface="Candara" panose="020E0502030303020204" pitchFamily="34" charset="0"/>
              </a:rPr>
              <a:t>Succinate</a:t>
            </a:r>
            <a:endParaRPr lang="en-US" altLang="en-PL" sz="2400" b="1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4101" name="pole tekstowe 14">
            <a:extLst>
              <a:ext uri="{FF2B5EF4-FFF2-40B4-BE49-F238E27FC236}">
                <a16:creationId xmlns:a16="http://schemas.microsoft.com/office/drawing/2014/main" id="{181EEC0A-4015-B3BA-EBA5-DA705BFA2F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1557338"/>
            <a:ext cx="21510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l-PL" altLang="en-PL" sz="2400" b="1">
                <a:latin typeface="Candara" panose="020E0502030303020204" pitchFamily="34" charset="0"/>
              </a:rPr>
              <a:t>GABA</a:t>
            </a:r>
            <a:r>
              <a:rPr lang="en-GB" altLang="en-PL" sz="2400" b="1">
                <a:latin typeface="Candara" panose="020E0502030303020204" pitchFamily="34" charset="0"/>
              </a:rPr>
              <a:t> </a:t>
            </a:r>
          </a:p>
          <a:p>
            <a:pPr algn="r" eaLnBrk="1" hangingPunct="1"/>
            <a:r>
              <a:rPr lang="pl-PL" altLang="en-PL" sz="2400" b="1">
                <a:latin typeface="Candara" panose="020E0502030303020204" pitchFamily="34" charset="0"/>
              </a:rPr>
              <a:t>transaminase</a:t>
            </a:r>
            <a:endParaRPr lang="en-US" altLang="en-PL" sz="2400" b="1">
              <a:latin typeface="Candara" panose="020E0502030303020204" pitchFamily="34" charset="0"/>
            </a:endParaRPr>
          </a:p>
        </p:txBody>
      </p:sp>
      <p:sp>
        <p:nvSpPr>
          <p:cNvPr id="4102" name="pole tekstowe 16">
            <a:extLst>
              <a:ext uri="{FF2B5EF4-FFF2-40B4-BE49-F238E27FC236}">
                <a16:creationId xmlns:a16="http://schemas.microsoft.com/office/drawing/2014/main" id="{4219AD61-B806-D366-D8D3-EEC80CC57F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" y="3975100"/>
            <a:ext cx="243681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l-PL" altLang="en-PL" sz="2400" b="1">
                <a:latin typeface="Candara" panose="020E0502030303020204" pitchFamily="34" charset="0"/>
              </a:rPr>
              <a:t>SSA</a:t>
            </a:r>
            <a:r>
              <a:rPr lang="en-GB" altLang="en-PL" sz="2400" b="1">
                <a:latin typeface="Candara" panose="020E0502030303020204" pitchFamily="34" charset="0"/>
              </a:rPr>
              <a:t> </a:t>
            </a:r>
          </a:p>
          <a:p>
            <a:pPr algn="r" eaLnBrk="1" hangingPunct="1"/>
            <a:r>
              <a:rPr lang="pl-PL" altLang="en-PL" sz="2400" b="1">
                <a:latin typeface="Candara" panose="020E0502030303020204" pitchFamily="34" charset="0"/>
              </a:rPr>
              <a:t>dehydrogenase</a:t>
            </a:r>
            <a:endParaRPr lang="en-US" altLang="en-PL" sz="2400" b="1">
              <a:latin typeface="Candara" panose="020E0502030303020204" pitchFamily="34" charset="0"/>
            </a:endParaRPr>
          </a:p>
        </p:txBody>
      </p:sp>
      <p:sp>
        <p:nvSpPr>
          <p:cNvPr id="4103" name="Line 7">
            <a:extLst>
              <a:ext uri="{FF2B5EF4-FFF2-40B4-BE49-F238E27FC236}">
                <a16:creationId xmlns:a16="http://schemas.microsoft.com/office/drawing/2014/main" id="{954EF641-D865-C902-394C-403E766C7BEB}"/>
              </a:ext>
            </a:extLst>
          </p:cNvPr>
          <p:cNvSpPr>
            <a:spLocks noChangeShapeType="1"/>
          </p:cNvSpPr>
          <p:nvPr/>
        </p:nvSpPr>
        <p:spPr bwMode="auto">
          <a:xfrm>
            <a:off x="2484438" y="1196975"/>
            <a:ext cx="0" cy="1511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PL"/>
          </a:p>
        </p:txBody>
      </p:sp>
      <p:sp>
        <p:nvSpPr>
          <p:cNvPr id="4104" name="Line 8">
            <a:extLst>
              <a:ext uri="{FF2B5EF4-FFF2-40B4-BE49-F238E27FC236}">
                <a16:creationId xmlns:a16="http://schemas.microsoft.com/office/drawing/2014/main" id="{58AE6552-6A1C-A363-B045-82544272213F}"/>
              </a:ext>
            </a:extLst>
          </p:cNvPr>
          <p:cNvSpPr>
            <a:spLocks noChangeShapeType="1"/>
          </p:cNvSpPr>
          <p:nvPr/>
        </p:nvSpPr>
        <p:spPr bwMode="auto">
          <a:xfrm>
            <a:off x="2484438" y="3646488"/>
            <a:ext cx="0" cy="1511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PL"/>
          </a:p>
        </p:txBody>
      </p:sp>
      <p:sp>
        <p:nvSpPr>
          <p:cNvPr id="4105" name="Line 11">
            <a:extLst>
              <a:ext uri="{FF2B5EF4-FFF2-40B4-BE49-F238E27FC236}">
                <a16:creationId xmlns:a16="http://schemas.microsoft.com/office/drawing/2014/main" id="{DDA905E4-9695-5CDE-F9CC-BFA43D98DEBD}"/>
              </a:ext>
            </a:extLst>
          </p:cNvPr>
          <p:cNvSpPr>
            <a:spLocks noChangeShapeType="1"/>
          </p:cNvSpPr>
          <p:nvPr/>
        </p:nvSpPr>
        <p:spPr bwMode="auto">
          <a:xfrm>
            <a:off x="2339975" y="1196975"/>
            <a:ext cx="0" cy="1511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PL"/>
          </a:p>
        </p:txBody>
      </p:sp>
      <p:sp>
        <p:nvSpPr>
          <p:cNvPr id="39950" name="Rectangle 14">
            <a:extLst>
              <a:ext uri="{FF2B5EF4-FFF2-40B4-BE49-F238E27FC236}">
                <a16:creationId xmlns:a16="http://schemas.microsoft.com/office/drawing/2014/main" id="{E1BC6E4B-5ED7-2149-126D-10786FD24C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87788" y="765175"/>
            <a:ext cx="5292725" cy="51736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PL" sz="2800" dirty="0"/>
              <a:t>GABA transaminase deficiency</a:t>
            </a:r>
          </a:p>
          <a:p>
            <a:pPr eaLnBrk="1" hangingPunct="1"/>
            <a:r>
              <a:rPr lang="en-GB" altLang="en-PL" sz="2800" dirty="0"/>
              <a:t>2 families reported</a:t>
            </a:r>
          </a:p>
          <a:p>
            <a:pPr eaLnBrk="1" hangingPunct="1"/>
            <a:r>
              <a:rPr lang="en-GB" altLang="en-PL" sz="2800" dirty="0"/>
              <a:t>Seizures</a:t>
            </a:r>
          </a:p>
          <a:p>
            <a:pPr eaLnBrk="1" hangingPunct="1"/>
            <a:r>
              <a:rPr lang="en-GB" altLang="en-PL" sz="2800" dirty="0"/>
              <a:t>Severe developmental delay</a:t>
            </a:r>
          </a:p>
          <a:p>
            <a:pPr eaLnBrk="1" hangingPunct="1"/>
            <a:r>
              <a:rPr lang="en-GB" altLang="en-PL" sz="2800" dirty="0"/>
              <a:t>Diagnosis by CSF GABA</a:t>
            </a:r>
          </a:p>
        </p:txBody>
      </p:sp>
      <p:sp>
        <p:nvSpPr>
          <p:cNvPr id="39951" name="Rectangle 15">
            <a:extLst>
              <a:ext uri="{FF2B5EF4-FFF2-40B4-BE49-F238E27FC236}">
                <a16:creationId xmlns:a16="http://schemas.microsoft.com/office/drawing/2014/main" id="{5F6F30A7-1F51-41DC-B3A5-8817ECA814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513" y="1844675"/>
            <a:ext cx="504825" cy="215900"/>
          </a:xfrm>
          <a:prstGeom prst="rect">
            <a:avLst/>
          </a:prstGeom>
          <a:solidFill>
            <a:srgbClr val="FA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l-PL" altLang="en-P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51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pole tekstowe 6">
            <a:extLst>
              <a:ext uri="{FF2B5EF4-FFF2-40B4-BE49-F238E27FC236}">
                <a16:creationId xmlns:a16="http://schemas.microsoft.com/office/drawing/2014/main" id="{AB955C44-19C8-2494-4D2D-3527FB89A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150" y="692150"/>
            <a:ext cx="1082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en-PL" sz="2400" b="1">
                <a:solidFill>
                  <a:schemeClr val="tx2"/>
                </a:solidFill>
                <a:latin typeface="Candara" panose="020E0502030303020204" pitchFamily="34" charset="0"/>
              </a:rPr>
              <a:t>GABA</a:t>
            </a:r>
            <a:endParaRPr lang="en-US" altLang="en-PL" sz="2400" b="1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5123" name="Prostokąt 10">
            <a:extLst>
              <a:ext uri="{FF2B5EF4-FFF2-40B4-BE49-F238E27FC236}">
                <a16:creationId xmlns:a16="http://schemas.microsoft.com/office/drawing/2014/main" id="{2FB445DF-1478-7916-6040-8612639105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9363" y="2797175"/>
            <a:ext cx="228441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PL" sz="2400" b="1">
                <a:solidFill>
                  <a:schemeClr val="tx2"/>
                </a:solidFill>
                <a:latin typeface="Candara" panose="020E0502030303020204" pitchFamily="34" charset="0"/>
              </a:rPr>
              <a:t>Succinate </a:t>
            </a:r>
          </a:p>
          <a:p>
            <a:pPr algn="ctr" eaLnBrk="1" hangingPunct="1"/>
            <a:r>
              <a:rPr lang="en-US" altLang="en-PL" sz="2400" b="1">
                <a:solidFill>
                  <a:schemeClr val="tx2"/>
                </a:solidFill>
                <a:latin typeface="Candara" panose="020E0502030303020204" pitchFamily="34" charset="0"/>
              </a:rPr>
              <a:t>semialdehyde</a:t>
            </a:r>
            <a:r>
              <a:rPr lang="pl-PL" altLang="en-PL" sz="2400" b="1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</a:p>
        </p:txBody>
      </p:sp>
      <p:sp>
        <p:nvSpPr>
          <p:cNvPr id="5124" name="pole tekstowe 11">
            <a:extLst>
              <a:ext uri="{FF2B5EF4-FFF2-40B4-BE49-F238E27FC236}">
                <a16:creationId xmlns:a16="http://schemas.microsoft.com/office/drawing/2014/main" id="{58496B1D-56ED-3E58-23A7-B03F6D2AC2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5132388"/>
            <a:ext cx="162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en-PL" sz="2400" b="1">
                <a:solidFill>
                  <a:schemeClr val="tx2"/>
                </a:solidFill>
                <a:latin typeface="Candara" panose="020E0502030303020204" pitchFamily="34" charset="0"/>
              </a:rPr>
              <a:t>Succinate</a:t>
            </a:r>
            <a:endParaRPr lang="en-US" altLang="en-PL" sz="2400" b="1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5125" name="pole tekstowe 14">
            <a:extLst>
              <a:ext uri="{FF2B5EF4-FFF2-40B4-BE49-F238E27FC236}">
                <a16:creationId xmlns:a16="http://schemas.microsoft.com/office/drawing/2014/main" id="{012676DA-C835-7300-784B-B1FC5FDD19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238" y="1771650"/>
            <a:ext cx="3133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l-PL" altLang="en-PL" sz="2400" b="1">
                <a:latin typeface="Candara" panose="020E0502030303020204" pitchFamily="34" charset="0"/>
              </a:rPr>
              <a:t>GABA</a:t>
            </a:r>
            <a:r>
              <a:rPr lang="en-GB" altLang="en-PL" sz="2400" b="1">
                <a:latin typeface="Candara" panose="020E0502030303020204" pitchFamily="34" charset="0"/>
              </a:rPr>
              <a:t> </a:t>
            </a:r>
            <a:r>
              <a:rPr lang="pl-PL" altLang="en-PL" sz="2400" b="1">
                <a:latin typeface="Candara" panose="020E0502030303020204" pitchFamily="34" charset="0"/>
              </a:rPr>
              <a:t>transaminase</a:t>
            </a:r>
            <a:endParaRPr lang="en-US" altLang="en-PL" sz="2400" b="1">
              <a:latin typeface="Candara" panose="020E0502030303020204" pitchFamily="34" charset="0"/>
            </a:endParaRPr>
          </a:p>
        </p:txBody>
      </p:sp>
      <p:sp>
        <p:nvSpPr>
          <p:cNvPr id="5126" name="pole tekstowe 16">
            <a:extLst>
              <a:ext uri="{FF2B5EF4-FFF2-40B4-BE49-F238E27FC236}">
                <a16:creationId xmlns:a16="http://schemas.microsoft.com/office/drawing/2014/main" id="{0C80DC5E-2C53-C0D5-3DA8-841EC437A9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238" y="4267200"/>
            <a:ext cx="3148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l-PL" altLang="en-PL" sz="2400" b="1">
                <a:latin typeface="Candara" panose="020E0502030303020204" pitchFamily="34" charset="0"/>
              </a:rPr>
              <a:t>SSA</a:t>
            </a:r>
            <a:r>
              <a:rPr lang="en-GB" altLang="en-PL" sz="2400" b="1">
                <a:latin typeface="Candara" panose="020E0502030303020204" pitchFamily="34" charset="0"/>
              </a:rPr>
              <a:t> </a:t>
            </a:r>
            <a:r>
              <a:rPr lang="pl-PL" altLang="en-PL" sz="2400" b="1">
                <a:latin typeface="Candara" panose="020E0502030303020204" pitchFamily="34" charset="0"/>
              </a:rPr>
              <a:t>dehydrogenase</a:t>
            </a:r>
            <a:endParaRPr lang="en-US" altLang="en-PL" sz="2400" b="1">
              <a:latin typeface="Candara" panose="020E0502030303020204" pitchFamily="34" charset="0"/>
            </a:endParaRPr>
          </a:p>
        </p:txBody>
      </p:sp>
      <p:sp>
        <p:nvSpPr>
          <p:cNvPr id="5127" name="Line 20">
            <a:extLst>
              <a:ext uri="{FF2B5EF4-FFF2-40B4-BE49-F238E27FC236}">
                <a16:creationId xmlns:a16="http://schemas.microsoft.com/office/drawing/2014/main" id="{F95AE54E-6BD5-64CD-0598-E2336BDF5BF6}"/>
              </a:ext>
            </a:extLst>
          </p:cNvPr>
          <p:cNvSpPr>
            <a:spLocks noChangeShapeType="1"/>
          </p:cNvSpPr>
          <p:nvPr/>
        </p:nvSpPr>
        <p:spPr bwMode="auto">
          <a:xfrm>
            <a:off x="2484438" y="1196975"/>
            <a:ext cx="0" cy="1511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PL"/>
          </a:p>
        </p:txBody>
      </p:sp>
      <p:sp>
        <p:nvSpPr>
          <p:cNvPr id="5128" name="Line 21">
            <a:extLst>
              <a:ext uri="{FF2B5EF4-FFF2-40B4-BE49-F238E27FC236}">
                <a16:creationId xmlns:a16="http://schemas.microsoft.com/office/drawing/2014/main" id="{EEBEED4C-AE93-B7AC-51B1-82407F2FF0B6}"/>
              </a:ext>
            </a:extLst>
          </p:cNvPr>
          <p:cNvSpPr>
            <a:spLocks noChangeShapeType="1"/>
          </p:cNvSpPr>
          <p:nvPr/>
        </p:nvSpPr>
        <p:spPr bwMode="auto">
          <a:xfrm>
            <a:off x="2484438" y="3646488"/>
            <a:ext cx="0" cy="1511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PL"/>
          </a:p>
        </p:txBody>
      </p:sp>
      <p:sp>
        <p:nvSpPr>
          <p:cNvPr id="5129" name="Line 22">
            <a:extLst>
              <a:ext uri="{FF2B5EF4-FFF2-40B4-BE49-F238E27FC236}">
                <a16:creationId xmlns:a16="http://schemas.microsoft.com/office/drawing/2014/main" id="{8E0EA0BD-06E9-2519-14D6-2DF027FE203B}"/>
              </a:ext>
            </a:extLst>
          </p:cNvPr>
          <p:cNvSpPr>
            <a:spLocks noChangeShapeType="1"/>
          </p:cNvSpPr>
          <p:nvPr/>
        </p:nvSpPr>
        <p:spPr bwMode="auto">
          <a:xfrm>
            <a:off x="3492500" y="3213100"/>
            <a:ext cx="11509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PL"/>
          </a:p>
        </p:txBody>
      </p:sp>
      <p:sp>
        <p:nvSpPr>
          <p:cNvPr id="5130" name="Prostokąt 10">
            <a:extLst>
              <a:ext uri="{FF2B5EF4-FFF2-40B4-BE49-F238E27FC236}">
                <a16:creationId xmlns:a16="http://schemas.microsoft.com/office/drawing/2014/main" id="{E7AB0A52-FB56-9660-68AC-D3A5DF2D40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1713" y="2997200"/>
            <a:ext cx="29289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PL" sz="2400" b="1">
                <a:solidFill>
                  <a:schemeClr val="tx2"/>
                </a:solidFill>
                <a:latin typeface="Candara" panose="020E0502030303020204" pitchFamily="34" charset="0"/>
              </a:rPr>
              <a:t>4-hydroxybutyrate</a:t>
            </a:r>
            <a:r>
              <a:rPr lang="pl-PL" altLang="en-PL" sz="2400" b="1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</a:p>
        </p:txBody>
      </p:sp>
      <p:sp>
        <p:nvSpPr>
          <p:cNvPr id="5131" name="Line 24">
            <a:extLst>
              <a:ext uri="{FF2B5EF4-FFF2-40B4-BE49-F238E27FC236}">
                <a16:creationId xmlns:a16="http://schemas.microsoft.com/office/drawing/2014/main" id="{AAEC1410-E3D9-2CA4-745B-6D32C1A075C4}"/>
              </a:ext>
            </a:extLst>
          </p:cNvPr>
          <p:cNvSpPr>
            <a:spLocks noChangeShapeType="1"/>
          </p:cNvSpPr>
          <p:nvPr/>
        </p:nvSpPr>
        <p:spPr bwMode="auto">
          <a:xfrm>
            <a:off x="2339975" y="1196975"/>
            <a:ext cx="0" cy="1511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PL"/>
          </a:p>
        </p:txBody>
      </p:sp>
      <p:sp>
        <p:nvSpPr>
          <p:cNvPr id="5132" name="Line 25">
            <a:extLst>
              <a:ext uri="{FF2B5EF4-FFF2-40B4-BE49-F238E27FC236}">
                <a16:creationId xmlns:a16="http://schemas.microsoft.com/office/drawing/2014/main" id="{A7088A85-62D0-0E5B-6E35-6FE75CDE9F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92500" y="3357563"/>
            <a:ext cx="11509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PL"/>
          </a:p>
        </p:txBody>
      </p:sp>
      <p:sp>
        <p:nvSpPr>
          <p:cNvPr id="5133" name="Rectangle 26">
            <a:extLst>
              <a:ext uri="{FF2B5EF4-FFF2-40B4-BE49-F238E27FC236}">
                <a16:creationId xmlns:a16="http://schemas.microsoft.com/office/drawing/2014/main" id="{1773C4F8-4A44-7C61-B654-9325C8170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8538" y="4365625"/>
            <a:ext cx="431800" cy="215900"/>
          </a:xfrm>
          <a:prstGeom prst="rect">
            <a:avLst/>
          </a:prstGeom>
          <a:solidFill>
            <a:srgbClr val="FA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l-PL" altLang="en-PL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ED508BF-4D04-4037-6A7C-4B1A6F8B95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PL"/>
              <a:t>SSADH deficiency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E2CA94A-FDC1-9636-6466-64B1AEA183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PL"/>
              <a:t>Developmental impairment esp. speech</a:t>
            </a:r>
          </a:p>
          <a:p>
            <a:pPr eaLnBrk="1" hangingPunct="1"/>
            <a:r>
              <a:rPr lang="en-GB" altLang="en-PL"/>
              <a:t>Behaviour problems</a:t>
            </a:r>
          </a:p>
          <a:p>
            <a:pPr eaLnBrk="1" hangingPunct="1"/>
            <a:r>
              <a:rPr lang="en-GB" altLang="en-PL"/>
              <a:t>Ataxia</a:t>
            </a:r>
          </a:p>
          <a:p>
            <a:pPr eaLnBrk="1" hangingPunct="1"/>
            <a:r>
              <a:rPr lang="en-GB" altLang="en-PL"/>
              <a:t>Seizures</a:t>
            </a:r>
          </a:p>
          <a:p>
            <a:pPr eaLnBrk="1" hangingPunct="1"/>
            <a:r>
              <a:rPr lang="en-GB" altLang="en-PL">
                <a:solidFill>
                  <a:srgbClr val="FA0000"/>
                </a:solidFill>
              </a:rPr>
              <a:t>Diagnosis</a:t>
            </a:r>
            <a:r>
              <a:rPr lang="en-GB" altLang="en-PL"/>
              <a:t>: </a:t>
            </a:r>
            <a:r>
              <a:rPr lang="en-US" altLang="en-PL">
                <a:solidFill>
                  <a:schemeClr val="tx2"/>
                </a:solidFill>
              </a:rPr>
              <a:t>4-hydroxybutyrate</a:t>
            </a:r>
            <a:r>
              <a:rPr lang="en-GB" altLang="en-PL"/>
              <a:t> on urine OA</a:t>
            </a:r>
          </a:p>
          <a:p>
            <a:pPr eaLnBrk="1" hangingPunct="1"/>
            <a:r>
              <a:rPr lang="en-GB" altLang="en-PL">
                <a:solidFill>
                  <a:srgbClr val="FA0000"/>
                </a:solidFill>
              </a:rPr>
              <a:t>Treatment</a:t>
            </a:r>
            <a:r>
              <a:rPr lang="en-GB" altLang="en-PL"/>
              <a:t>: supportive </a:t>
            </a:r>
          </a:p>
          <a:p>
            <a:pPr eaLnBrk="1" hangingPunct="1">
              <a:buFontTx/>
              <a:buNone/>
            </a:pPr>
            <a:r>
              <a:rPr lang="en-GB" altLang="en-PL"/>
              <a:t>			(vigabatrin ineffective)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6CB835BA-E20F-1EBB-B179-1FF8DCB620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6375" y="274638"/>
            <a:ext cx="86868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PL" sz="4000" dirty="0"/>
              <a:t>Neurotransmitter disorders: Summary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6FCF06F8-B52E-EF5B-5E74-08AFAC0A2C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600200"/>
            <a:ext cx="8686800" cy="49244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PL" sz="2800" dirty="0">
                <a:solidFill>
                  <a:srgbClr val="FA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Present with</a:t>
            </a:r>
            <a:r>
              <a:rPr lang="en-GB" altLang="en-PL" sz="2800" dirty="0">
                <a:latin typeface="Calibri" panose="020F0502020204030204" pitchFamily="34" charset="0"/>
                <a:cs typeface="Calibri" panose="020F0502020204030204" pitchFamily="34" charset="0"/>
              </a:rPr>
              <a:t> seizures, developmental impairment, extrapyramidal or eye movement disorders, startle, hypotonia, sleep or behaviour problems etc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PL" sz="2800" dirty="0">
                <a:latin typeface="Calibri" panose="020F0502020204030204" pitchFamily="34" charset="0"/>
                <a:cs typeface="Calibri" panose="020F0502020204030204" pitchFamily="34" charset="0"/>
              </a:rPr>
              <a:t>Mostly in neonates or infants but sometimes later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PL" sz="2800" dirty="0">
                <a:latin typeface="Calibri" panose="020F0502020204030204" pitchFamily="34" charset="0"/>
                <a:cs typeface="Calibri" panose="020F0502020204030204" pitchFamily="34" charset="0"/>
              </a:rPr>
              <a:t>Awareness is essential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PL" sz="2800" dirty="0">
                <a:solidFill>
                  <a:srgbClr val="FA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Specific treatment</a:t>
            </a:r>
            <a:r>
              <a:rPr lang="en-GB" altLang="en-PL" sz="2800" dirty="0">
                <a:latin typeface="Calibri" panose="020F0502020204030204" pitchFamily="34" charset="0"/>
                <a:cs typeface="Calibri" panose="020F0502020204030204" pitchFamily="34" charset="0"/>
              </a:rPr>
              <a:t> is needed for some disorders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PL" sz="2800" dirty="0">
                <a:latin typeface="Calibri" panose="020F0502020204030204" pitchFamily="34" charset="0"/>
                <a:cs typeface="Calibri" panose="020F0502020204030204" pitchFamily="34" charset="0"/>
              </a:rPr>
              <a:t>Consider therapeutic trial (B6, Dopa) 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PL" sz="2800" dirty="0">
                <a:latin typeface="Calibri" panose="020F0502020204030204" pitchFamily="34" charset="0"/>
                <a:cs typeface="Calibri" panose="020F0502020204030204" pitchFamily="34" charset="0"/>
              </a:rPr>
              <a:t>Some disorders detected by OAs, AAs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PL" sz="2800" dirty="0">
                <a:solidFill>
                  <a:srgbClr val="FA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Specialist analysis</a:t>
            </a:r>
            <a:r>
              <a:rPr lang="en-GB" altLang="en-PL" sz="2800" dirty="0">
                <a:latin typeface="Calibri" panose="020F0502020204030204" pitchFamily="34" charset="0"/>
                <a:cs typeface="Calibri" panose="020F0502020204030204" pitchFamily="34" charset="0"/>
              </a:rPr>
              <a:t> of CSF is required for others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PL" sz="2800" dirty="0">
                <a:solidFill>
                  <a:srgbClr val="FA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Protocol for CSF collection</a:t>
            </a:r>
            <a:r>
              <a:rPr lang="en-GB" altLang="en-PL" sz="2800" dirty="0">
                <a:latin typeface="Calibri" panose="020F0502020204030204" pitchFamily="34" charset="0"/>
                <a:cs typeface="Calibri" panose="020F0502020204030204" pitchFamily="34" charset="0"/>
              </a:rPr>
              <a:t> is important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03894-9866-2CE8-3D14-728D8F7C5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304" y="404664"/>
            <a:ext cx="7886700" cy="514432"/>
          </a:xfrm>
        </p:spPr>
        <p:txBody>
          <a:bodyPr>
            <a:normAutofit fontScale="90000"/>
          </a:bodyPr>
          <a:lstStyle/>
          <a:p>
            <a:r>
              <a:rPr lang="en-GB" sz="2100" b="1" dirty="0">
                <a:solidFill>
                  <a:srgbClr val="1E477A"/>
                </a:solidFill>
                <a:latin typeface="Calibri" panose="020F0502020204030204" pitchFamily="34" charset="0"/>
              </a:rPr>
              <a:t>Infantile Metabolic Encephalopathy </a:t>
            </a:r>
            <a:endParaRPr lang="en-PL" sz="21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A24DEB-1EF5-0716-98FF-83E1E5330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304" y="1052736"/>
            <a:ext cx="8686800" cy="554461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GB" sz="1600" dirty="0">
                <a:solidFill>
                  <a:srgbClr val="4C7FBC"/>
                </a:solidFill>
                <a:latin typeface="Calibri" panose="020F0502020204030204" pitchFamily="34" charset="0"/>
              </a:rPr>
              <a:t>GLUT1 Deficiency</a:t>
            </a:r>
            <a:br>
              <a:rPr lang="en-GB" sz="1600" dirty="0">
                <a:solidFill>
                  <a:srgbClr val="4C7FBC"/>
                </a:solidFill>
                <a:latin typeface="Calibri" panose="020F0502020204030204" pitchFamily="34" charset="0"/>
              </a:rPr>
            </a:br>
            <a:r>
              <a:rPr lang="en-GB" sz="1600" dirty="0">
                <a:latin typeface="Wingdings" pitchFamily="2" charset="2"/>
              </a:rPr>
              <a:t> </a:t>
            </a:r>
            <a:r>
              <a:rPr lang="en-GB" sz="1600" dirty="0">
                <a:solidFill>
                  <a:srgbClr val="4C7FBC"/>
                </a:solidFill>
                <a:latin typeface="Calibri" panose="020F0502020204030204" pitchFamily="34" charset="0"/>
              </a:rPr>
              <a:t>Urea Cycle Disorders</a:t>
            </a:r>
            <a:br>
              <a:rPr lang="en-GB" sz="1600" dirty="0">
                <a:solidFill>
                  <a:srgbClr val="4C7FBC"/>
                </a:solidFill>
                <a:latin typeface="Calibri" panose="020F0502020204030204" pitchFamily="34" charset="0"/>
              </a:rPr>
            </a:br>
            <a:r>
              <a:rPr lang="en-GB" sz="1600" dirty="0">
                <a:latin typeface="Wingdings" pitchFamily="2" charset="2"/>
              </a:rPr>
              <a:t> </a:t>
            </a:r>
            <a:r>
              <a:rPr lang="en-GB" sz="1600" dirty="0">
                <a:solidFill>
                  <a:srgbClr val="4C7FBC"/>
                </a:solidFill>
                <a:latin typeface="Calibri" panose="020F0502020204030204" pitchFamily="34" charset="0"/>
              </a:rPr>
              <a:t>Methylmalonic, Propionic Acidurias, etc.</a:t>
            </a:r>
            <a:br>
              <a:rPr lang="en-GB" sz="1600" dirty="0">
                <a:solidFill>
                  <a:srgbClr val="4C7FBC"/>
                </a:solidFill>
                <a:latin typeface="Calibri" panose="020F0502020204030204" pitchFamily="34" charset="0"/>
              </a:rPr>
            </a:br>
            <a:r>
              <a:rPr lang="en-GB" sz="1600" dirty="0">
                <a:latin typeface="Wingdings" pitchFamily="2" charset="2"/>
              </a:rPr>
              <a:t> </a:t>
            </a:r>
            <a:r>
              <a:rPr lang="en-GB" sz="1600" dirty="0">
                <a:solidFill>
                  <a:srgbClr val="4C7FBC"/>
                </a:solidFill>
                <a:latin typeface="Calibri" panose="020F0502020204030204" pitchFamily="34" charset="0"/>
              </a:rPr>
              <a:t>Marple Syrup Urine Disease</a:t>
            </a:r>
            <a:br>
              <a:rPr lang="en-GB" sz="1600" dirty="0">
                <a:solidFill>
                  <a:srgbClr val="4C7FBC"/>
                </a:solidFill>
                <a:latin typeface="Calibri" panose="020F0502020204030204" pitchFamily="34" charset="0"/>
              </a:rPr>
            </a:br>
            <a:r>
              <a:rPr lang="en-GB" sz="1600" dirty="0">
                <a:latin typeface="Wingdings" pitchFamily="2" charset="2"/>
              </a:rPr>
              <a:t> </a:t>
            </a:r>
            <a:r>
              <a:rPr lang="en-GB" sz="1600" dirty="0">
                <a:latin typeface="Calibri" panose="020F0502020204030204" pitchFamily="34" charset="0"/>
              </a:rPr>
              <a:t>Non‐</a:t>
            </a:r>
            <a:r>
              <a:rPr lang="en-GB" sz="1600" dirty="0" err="1">
                <a:latin typeface="Calibri" panose="020F0502020204030204" pitchFamily="34" charset="0"/>
              </a:rPr>
              <a:t>ketotic</a:t>
            </a:r>
            <a:r>
              <a:rPr lang="en-GB" sz="1600" dirty="0">
                <a:latin typeface="Calibri" panose="020F0502020204030204" pitchFamily="34" charset="0"/>
              </a:rPr>
              <a:t> </a:t>
            </a:r>
            <a:r>
              <a:rPr lang="en-GB" sz="1600" dirty="0" err="1">
                <a:latin typeface="Calibri" panose="020F0502020204030204" pitchFamily="34" charset="0"/>
              </a:rPr>
              <a:t>Hyperglycinemia</a:t>
            </a:r>
            <a:br>
              <a:rPr lang="en-GB" sz="1600" dirty="0">
                <a:latin typeface="Calibri" panose="020F0502020204030204" pitchFamily="34" charset="0"/>
              </a:rPr>
            </a:br>
            <a:r>
              <a:rPr lang="en-GB" sz="1600" dirty="0">
                <a:latin typeface="Wingdings" pitchFamily="2" charset="2"/>
              </a:rPr>
              <a:t> </a:t>
            </a:r>
            <a:r>
              <a:rPr lang="en-GB" sz="1600" dirty="0">
                <a:solidFill>
                  <a:srgbClr val="4C7FBC"/>
                </a:solidFill>
                <a:latin typeface="Calibri" panose="020F0502020204030204" pitchFamily="34" charset="0"/>
              </a:rPr>
              <a:t>Pyridoxine‐dependant Epilepsy</a:t>
            </a:r>
            <a:br>
              <a:rPr lang="en-GB" sz="1600" dirty="0">
                <a:solidFill>
                  <a:srgbClr val="4C7FBC"/>
                </a:solidFill>
                <a:latin typeface="Calibri" panose="020F0502020204030204" pitchFamily="34" charset="0"/>
              </a:rPr>
            </a:br>
            <a:r>
              <a:rPr lang="en-GB" sz="1600" dirty="0">
                <a:latin typeface="Wingdings" pitchFamily="2" charset="2"/>
              </a:rPr>
              <a:t> </a:t>
            </a:r>
            <a:r>
              <a:rPr lang="en-GB" sz="1600" dirty="0" err="1">
                <a:solidFill>
                  <a:srgbClr val="4C7FBC"/>
                </a:solidFill>
                <a:latin typeface="Calibri" panose="020F0502020204030204" pitchFamily="34" charset="0"/>
              </a:rPr>
              <a:t>Biotinidase</a:t>
            </a:r>
            <a:r>
              <a:rPr lang="en-GB" sz="1600" dirty="0">
                <a:solidFill>
                  <a:srgbClr val="4C7FBC"/>
                </a:solidFill>
                <a:latin typeface="Calibri" panose="020F0502020204030204" pitchFamily="34" charset="0"/>
              </a:rPr>
              <a:t> Deficiency</a:t>
            </a:r>
            <a:br>
              <a:rPr lang="en-GB" sz="1600" dirty="0">
                <a:solidFill>
                  <a:srgbClr val="4C7FBC"/>
                </a:solidFill>
                <a:latin typeface="Calibri" panose="020F0502020204030204" pitchFamily="34" charset="0"/>
              </a:rPr>
            </a:br>
            <a:r>
              <a:rPr lang="en-GB" sz="1600" dirty="0">
                <a:latin typeface="Wingdings" pitchFamily="2" charset="2"/>
              </a:rPr>
              <a:t> </a:t>
            </a:r>
            <a:r>
              <a:rPr lang="en-GB" sz="1600" dirty="0">
                <a:latin typeface="Calibri" panose="020F0502020204030204" pitchFamily="34" charset="0"/>
              </a:rPr>
              <a:t>Menke disease</a:t>
            </a:r>
            <a:br>
              <a:rPr lang="en-GB" sz="1600" dirty="0">
                <a:latin typeface="Calibri" panose="020F0502020204030204" pitchFamily="34" charset="0"/>
              </a:rPr>
            </a:br>
            <a:r>
              <a:rPr lang="en-GB" sz="1600" dirty="0">
                <a:latin typeface="Wingdings" pitchFamily="2" charset="2"/>
              </a:rPr>
              <a:t> </a:t>
            </a:r>
            <a:r>
              <a:rPr lang="en-GB" sz="1600" dirty="0">
                <a:latin typeface="Calibri" panose="020F0502020204030204" pitchFamily="34" charset="0"/>
              </a:rPr>
              <a:t>(Canavan disease)</a:t>
            </a:r>
            <a:br>
              <a:rPr lang="en-GB" sz="1600" dirty="0">
                <a:latin typeface="Calibri" panose="020F0502020204030204" pitchFamily="34" charset="0"/>
              </a:rPr>
            </a:br>
            <a:r>
              <a:rPr lang="en-GB" sz="1600" dirty="0">
                <a:latin typeface="Wingdings" pitchFamily="2" charset="2"/>
              </a:rPr>
              <a:t> </a:t>
            </a:r>
            <a:r>
              <a:rPr lang="en-GB" sz="1600" dirty="0">
                <a:latin typeface="Calibri" panose="020F0502020204030204" pitchFamily="34" charset="0"/>
              </a:rPr>
              <a:t>Sulphite Oxidase/ Molybdenum Cofactor Deficiency</a:t>
            </a:r>
            <a:br>
              <a:rPr lang="en-GB" sz="1600" dirty="0">
                <a:latin typeface="Calibri" panose="020F0502020204030204" pitchFamily="34" charset="0"/>
              </a:rPr>
            </a:br>
            <a:r>
              <a:rPr lang="en-GB" sz="1600" dirty="0">
                <a:latin typeface="Wingdings" pitchFamily="2" charset="2"/>
              </a:rPr>
              <a:t> </a:t>
            </a:r>
            <a:r>
              <a:rPr lang="en-GB" sz="1600" dirty="0">
                <a:latin typeface="Calibri" panose="020F0502020204030204" pitchFamily="34" charset="0"/>
              </a:rPr>
              <a:t>Generalized Peroxisomal Disorders</a:t>
            </a:r>
            <a:br>
              <a:rPr lang="en-GB" sz="1600" dirty="0">
                <a:latin typeface="Calibri" panose="020F0502020204030204" pitchFamily="34" charset="0"/>
              </a:rPr>
            </a:br>
            <a:r>
              <a:rPr lang="en-GB" sz="1600" dirty="0">
                <a:latin typeface="Wingdings" pitchFamily="2" charset="2"/>
              </a:rPr>
              <a:t> </a:t>
            </a:r>
            <a:r>
              <a:rPr lang="en-GB" sz="1600" dirty="0" err="1">
                <a:latin typeface="Calibri" panose="020F0502020204030204" pitchFamily="34" charset="0"/>
              </a:rPr>
              <a:t>Mitochondriopathies</a:t>
            </a:r>
            <a:r>
              <a:rPr lang="en-GB" sz="1600" dirty="0">
                <a:latin typeface="Calibri" panose="020F0502020204030204" pitchFamily="34" charset="0"/>
              </a:rPr>
              <a:t> (especially MERRF)</a:t>
            </a:r>
            <a:br>
              <a:rPr lang="en-GB" sz="1600" dirty="0">
                <a:latin typeface="Calibri" panose="020F0502020204030204" pitchFamily="34" charset="0"/>
              </a:rPr>
            </a:br>
            <a:r>
              <a:rPr lang="en-GB" sz="1600" dirty="0">
                <a:latin typeface="Wingdings" pitchFamily="2" charset="2"/>
              </a:rPr>
              <a:t> </a:t>
            </a:r>
            <a:r>
              <a:rPr lang="en-GB" sz="1600" dirty="0">
                <a:latin typeface="Calibri" panose="020F0502020204030204" pitchFamily="34" charset="0"/>
              </a:rPr>
              <a:t>Congenital Disorders of Glycosylation</a:t>
            </a:r>
            <a:br>
              <a:rPr lang="en-GB" sz="1600" dirty="0">
                <a:latin typeface="Calibri" panose="020F0502020204030204" pitchFamily="34" charset="0"/>
              </a:rPr>
            </a:br>
            <a:r>
              <a:rPr lang="en-GB" sz="1600" dirty="0">
                <a:latin typeface="Wingdings" pitchFamily="2" charset="2"/>
              </a:rPr>
              <a:t> </a:t>
            </a:r>
            <a:r>
              <a:rPr lang="en-GB" sz="1600" dirty="0">
                <a:latin typeface="Calibri" panose="020F0502020204030204" pitchFamily="34" charset="0"/>
              </a:rPr>
              <a:t>Smith‐Lemli‐Opitz syndrome</a:t>
            </a:r>
            <a:br>
              <a:rPr lang="en-GB" sz="1600" dirty="0">
                <a:latin typeface="Calibri" panose="020F0502020204030204" pitchFamily="34" charset="0"/>
              </a:rPr>
            </a:br>
            <a:r>
              <a:rPr lang="en-GB" sz="1600" dirty="0">
                <a:latin typeface="Wingdings" pitchFamily="2" charset="2"/>
              </a:rPr>
              <a:t> </a:t>
            </a:r>
            <a:r>
              <a:rPr lang="en-GB" sz="1600" dirty="0" err="1">
                <a:latin typeface="Calibri" panose="020F0502020204030204" pitchFamily="34" charset="0"/>
              </a:rPr>
              <a:t>Adenylsuccinate</a:t>
            </a:r>
            <a:r>
              <a:rPr lang="en-GB" sz="1600" dirty="0">
                <a:latin typeface="Calibri" panose="020F0502020204030204" pitchFamily="34" charset="0"/>
              </a:rPr>
              <a:t> Lyase Deficiency</a:t>
            </a:r>
            <a:br>
              <a:rPr lang="en-GB" sz="1600" dirty="0">
                <a:latin typeface="Calibri" panose="020F0502020204030204" pitchFamily="34" charset="0"/>
              </a:rPr>
            </a:br>
            <a:r>
              <a:rPr lang="en-GB" sz="1600" dirty="0">
                <a:latin typeface="Wingdings" pitchFamily="2" charset="2"/>
              </a:rPr>
              <a:t> </a:t>
            </a:r>
            <a:r>
              <a:rPr lang="en-GB" sz="1600" dirty="0">
                <a:latin typeface="Calibri" panose="020F0502020204030204" pitchFamily="34" charset="0"/>
              </a:rPr>
              <a:t>D‐/D‐,L‐2‐Hydroxyglutaric Aciduria</a:t>
            </a:r>
            <a:br>
              <a:rPr lang="en-GB" sz="1600" dirty="0">
                <a:latin typeface="Calibri" panose="020F0502020204030204" pitchFamily="34" charset="0"/>
              </a:rPr>
            </a:br>
            <a:r>
              <a:rPr lang="en-GB" sz="1600" dirty="0">
                <a:latin typeface="Wingdings" pitchFamily="2" charset="2"/>
              </a:rPr>
              <a:t> </a:t>
            </a:r>
            <a:r>
              <a:rPr lang="en-GB" sz="1600" dirty="0">
                <a:solidFill>
                  <a:srgbClr val="4C7FBC"/>
                </a:solidFill>
                <a:latin typeface="Calibri" panose="020F0502020204030204" pitchFamily="34" charset="0"/>
              </a:rPr>
              <a:t>Folate Receptor Defect</a:t>
            </a:r>
            <a:br>
              <a:rPr lang="en-GB" sz="1600" dirty="0">
                <a:solidFill>
                  <a:srgbClr val="4C7FBC"/>
                </a:solidFill>
                <a:latin typeface="Calibri" panose="020F0502020204030204" pitchFamily="34" charset="0"/>
              </a:rPr>
            </a:br>
            <a:r>
              <a:rPr lang="en-GB" sz="1600" dirty="0">
                <a:latin typeface="Wingdings" pitchFamily="2" charset="2"/>
              </a:rPr>
              <a:t> </a:t>
            </a:r>
            <a:r>
              <a:rPr lang="en-GB" sz="1600" dirty="0">
                <a:solidFill>
                  <a:srgbClr val="4C7FBC"/>
                </a:solidFill>
                <a:latin typeface="Calibri" panose="020F0502020204030204" pitchFamily="34" charset="0"/>
              </a:rPr>
              <a:t>MTHFR Deficiency</a:t>
            </a:r>
            <a:br>
              <a:rPr lang="en-GB" sz="1600" dirty="0">
                <a:solidFill>
                  <a:srgbClr val="4C7FBC"/>
                </a:solidFill>
                <a:latin typeface="Calibri" panose="020F0502020204030204" pitchFamily="34" charset="0"/>
              </a:rPr>
            </a:br>
            <a:r>
              <a:rPr lang="en-GB" sz="1600" dirty="0">
                <a:latin typeface="Wingdings" pitchFamily="2" charset="2"/>
              </a:rPr>
              <a:t> </a:t>
            </a:r>
            <a:r>
              <a:rPr lang="en-GB" sz="1600" dirty="0">
                <a:solidFill>
                  <a:srgbClr val="4C7FBC"/>
                </a:solidFill>
                <a:latin typeface="Calibri" panose="020F0502020204030204" pitchFamily="34" charset="0"/>
              </a:rPr>
              <a:t>Creatine Deficiency Disorders</a:t>
            </a:r>
            <a:br>
              <a:rPr lang="en-GB" sz="1600" dirty="0">
                <a:solidFill>
                  <a:srgbClr val="4C7FBC"/>
                </a:solidFill>
                <a:latin typeface="Calibri" panose="020F0502020204030204" pitchFamily="34" charset="0"/>
              </a:rPr>
            </a:br>
            <a:r>
              <a:rPr lang="en-GB" sz="1600" dirty="0">
                <a:latin typeface="Wingdings" pitchFamily="2" charset="2"/>
              </a:rPr>
              <a:t> </a:t>
            </a:r>
            <a:r>
              <a:rPr lang="en-GB" sz="1600" dirty="0">
                <a:solidFill>
                  <a:srgbClr val="548ED3"/>
                </a:solidFill>
                <a:latin typeface="Calibri" panose="020F0502020204030204" pitchFamily="34" charset="0"/>
              </a:rPr>
              <a:t>CAD (multifunctional enzyme complex, first steps of de novo pyrimidine biosynthesis) </a:t>
            </a:r>
          </a:p>
          <a:p>
            <a:pPr marL="0" indent="0">
              <a:buNone/>
            </a:pPr>
            <a:r>
              <a:rPr lang="en-GB" sz="1600" dirty="0">
                <a:latin typeface="Wingdings" pitchFamily="2" charset="2"/>
              </a:rPr>
              <a:t> </a:t>
            </a:r>
            <a:r>
              <a:rPr lang="en-GB" sz="1600" dirty="0">
                <a:latin typeface="Calibri" panose="020F0502020204030204" pitchFamily="34" charset="0"/>
              </a:rPr>
              <a:t>Neuronal Ceroid Lipofuscinoses (NCL) </a:t>
            </a:r>
            <a:endParaRPr lang="en-GB" sz="1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15649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D9CE2-FA77-052A-281C-D41C9C7B7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475019"/>
          </a:xfrm>
        </p:spPr>
        <p:txBody>
          <a:bodyPr>
            <a:normAutofit fontScale="90000"/>
          </a:bodyPr>
          <a:lstStyle/>
          <a:p>
            <a:r>
              <a:rPr lang="en-GB" sz="2400" b="1" dirty="0">
                <a:solidFill>
                  <a:srgbClr val="1E477A"/>
                </a:solidFill>
                <a:latin typeface="Calibri" panose="020F0502020204030204" pitchFamily="34" charset="0"/>
              </a:rPr>
              <a:t>Juvenile &amp; Adult Onset </a:t>
            </a:r>
            <a:endParaRPr lang="en-PL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F33054-CF34-2C02-A105-10B9A487A1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373" y="2157906"/>
            <a:ext cx="8136977" cy="2814145"/>
          </a:xfrm>
        </p:spPr>
        <p:txBody>
          <a:bodyPr>
            <a:normAutofit fontScale="92500" lnSpcReduction="10000"/>
          </a:bodyPr>
          <a:lstStyle/>
          <a:p>
            <a:r>
              <a:rPr lang="en-GB" dirty="0">
                <a:solidFill>
                  <a:srgbClr val="006DBF"/>
                </a:solidFill>
                <a:effectLst/>
              </a:rPr>
              <a:t>Acute intermittent porphyria </a:t>
            </a:r>
          </a:p>
          <a:p>
            <a:r>
              <a:rPr lang="en-GB" dirty="0">
                <a:effectLst/>
              </a:rPr>
              <a:t> Adrenoleukodystrophy, X‐linked </a:t>
            </a:r>
          </a:p>
          <a:p>
            <a:r>
              <a:rPr lang="en-GB" dirty="0">
                <a:effectLst/>
              </a:rPr>
              <a:t>GM1‐gangliosidosis </a:t>
            </a:r>
            <a:endParaRPr lang="en-GB" dirty="0"/>
          </a:p>
          <a:p>
            <a:r>
              <a:rPr lang="en-GB" dirty="0" err="1">
                <a:effectLst/>
              </a:rPr>
              <a:t>Mitochondriopathies</a:t>
            </a:r>
            <a:r>
              <a:rPr lang="en-GB" dirty="0">
                <a:effectLst/>
              </a:rPr>
              <a:t> </a:t>
            </a:r>
          </a:p>
          <a:p>
            <a:r>
              <a:rPr lang="en-GB" dirty="0">
                <a:effectLst/>
              </a:rPr>
              <a:t>Neuronal ceroid lipofuscinoses </a:t>
            </a:r>
          </a:p>
          <a:p>
            <a:r>
              <a:rPr lang="en-GB" dirty="0">
                <a:effectLst/>
              </a:rPr>
              <a:t>Niemann‐Pick type C disease </a:t>
            </a:r>
          </a:p>
          <a:p>
            <a:r>
              <a:rPr lang="en-GB" dirty="0" err="1">
                <a:effectLst/>
              </a:rPr>
              <a:t>Sialidosis</a:t>
            </a:r>
            <a:r>
              <a:rPr lang="en-GB" dirty="0">
                <a:effectLst/>
              </a:rPr>
              <a:t> I</a:t>
            </a:r>
            <a:br>
              <a:rPr lang="en-GB" sz="1350" b="1" dirty="0">
                <a:latin typeface="Calibri" panose="020F0502020204030204" pitchFamily="34" charset="0"/>
              </a:rPr>
            </a:br>
            <a:endParaRPr lang="en-GB" dirty="0">
              <a:effectLst/>
            </a:endParaRPr>
          </a:p>
          <a:p>
            <a:endParaRPr lang="en-PL" dirty="0"/>
          </a:p>
        </p:txBody>
      </p:sp>
    </p:spTree>
    <p:extLst>
      <p:ext uri="{BB962C8B-B14F-4D97-AF65-F5344CB8AC3E}">
        <p14:creationId xmlns:p14="http://schemas.microsoft.com/office/powerpoint/2010/main" val="2802555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FFEC4-C3D9-7CBE-5A49-272F4CC26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656" y="548680"/>
            <a:ext cx="5937755" cy="1188720"/>
          </a:xfrm>
        </p:spPr>
        <p:txBody>
          <a:bodyPr>
            <a:normAutofit/>
          </a:bodyPr>
          <a:lstStyle/>
          <a:p>
            <a:r>
              <a:rPr lang="en-GB" sz="2400" b="1" dirty="0">
                <a:solidFill>
                  <a:srgbClr val="1E477A"/>
                </a:solidFill>
                <a:latin typeface="Calibri" panose="020F0502020204030204" pitchFamily="34" charset="0"/>
              </a:rPr>
              <a:t>WHICH DIAGNOSTIC TESTS? TODAY</a:t>
            </a:r>
            <a:endParaRPr lang="en-PL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3104D-0907-0596-D1FD-5834573BED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8"/>
            <a:ext cx="7886700" cy="3002731"/>
          </a:xfrm>
        </p:spPr>
        <p:txBody>
          <a:bodyPr/>
          <a:lstStyle/>
          <a:p>
            <a:r>
              <a:rPr lang="en-GB" dirty="0">
                <a:effectLst/>
              </a:rPr>
              <a:t>Amino acids in plasma/urine </a:t>
            </a:r>
          </a:p>
          <a:p>
            <a:r>
              <a:rPr lang="en-GB" dirty="0">
                <a:effectLst/>
              </a:rPr>
              <a:t>Organic acids in urine</a:t>
            </a:r>
          </a:p>
          <a:p>
            <a:r>
              <a:rPr lang="en-GB" dirty="0" err="1">
                <a:effectLst/>
              </a:rPr>
              <a:t>Acylcarnitines</a:t>
            </a:r>
            <a:r>
              <a:rPr lang="en-GB" dirty="0">
                <a:effectLst/>
              </a:rPr>
              <a:t> in plasma </a:t>
            </a:r>
          </a:p>
          <a:p>
            <a:r>
              <a:rPr lang="en-GB" dirty="0" err="1">
                <a:effectLst/>
              </a:rPr>
              <a:t>Aminoacids</a:t>
            </a:r>
            <a:r>
              <a:rPr lang="en-GB" dirty="0">
                <a:effectLst/>
              </a:rPr>
              <a:t> in plasma/CSF </a:t>
            </a:r>
          </a:p>
          <a:p>
            <a:r>
              <a:rPr lang="en-GB" dirty="0" err="1">
                <a:effectLst/>
              </a:rPr>
              <a:t>Orotic</a:t>
            </a:r>
            <a:r>
              <a:rPr lang="en-GB" dirty="0">
                <a:effectLst/>
              </a:rPr>
              <a:t> acid in urine </a:t>
            </a:r>
          </a:p>
          <a:p>
            <a:r>
              <a:rPr lang="en-GB" dirty="0">
                <a:effectLst/>
              </a:rPr>
              <a:t>Amino acids in plasma </a:t>
            </a:r>
          </a:p>
          <a:p>
            <a:r>
              <a:rPr lang="en-GB" dirty="0">
                <a:effectLst/>
              </a:rPr>
              <a:t>Neurotransmitters</a:t>
            </a:r>
          </a:p>
        </p:txBody>
      </p:sp>
    </p:spTree>
    <p:extLst>
      <p:ext uri="{BB962C8B-B14F-4D97-AF65-F5344CB8AC3E}">
        <p14:creationId xmlns:p14="http://schemas.microsoft.com/office/powerpoint/2010/main" val="2646789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6D08D-F2E8-3865-AACF-261D25C83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76672"/>
            <a:ext cx="7886700" cy="396191"/>
          </a:xfrm>
        </p:spPr>
        <p:txBody>
          <a:bodyPr>
            <a:normAutofit fontScale="90000"/>
          </a:bodyPr>
          <a:lstStyle/>
          <a:p>
            <a:r>
              <a:rPr lang="en-GB" sz="2100" b="1" dirty="0">
                <a:solidFill>
                  <a:srgbClr val="1E477A"/>
                </a:solidFill>
                <a:latin typeface="Calibri" panose="020F0502020204030204" pitchFamily="34" charset="0"/>
              </a:rPr>
              <a:t>Indications for Next Generation Sequencing </a:t>
            </a:r>
            <a:endParaRPr lang="en-PL" sz="21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BB6CCF-49F8-C544-1434-ED79D66F56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075" y="1708588"/>
            <a:ext cx="8184275" cy="378138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Panel diagnostics (out of massive parallel sequencing) </a:t>
            </a:r>
            <a:endParaRPr lang="en-GB" dirty="0">
              <a:effectLst/>
            </a:endParaRPr>
          </a:p>
          <a:p>
            <a:pPr marL="0" indent="0">
              <a:buNone/>
            </a:pPr>
            <a:endParaRPr lang="en-GB" dirty="0"/>
          </a:p>
          <a:p>
            <a:r>
              <a:rPr lang="en-GB" dirty="0">
                <a:effectLst/>
              </a:rPr>
              <a:t>Mitochondrial diseases </a:t>
            </a:r>
          </a:p>
          <a:p>
            <a:r>
              <a:rPr lang="en-GB" dirty="0">
                <a:effectLst/>
              </a:rPr>
              <a:t>Mental Retardation </a:t>
            </a:r>
          </a:p>
          <a:p>
            <a:r>
              <a:rPr lang="en-GB" dirty="0">
                <a:effectLst/>
              </a:rPr>
              <a:t>Epilepsy </a:t>
            </a:r>
          </a:p>
          <a:p>
            <a:r>
              <a:rPr lang="en-GB" dirty="0">
                <a:effectLst/>
              </a:rPr>
              <a:t>Dystonia </a:t>
            </a:r>
          </a:p>
          <a:p>
            <a:r>
              <a:rPr lang="en-GB" dirty="0">
                <a:effectLst/>
              </a:rPr>
              <a:t>Ataxia </a:t>
            </a:r>
          </a:p>
          <a:p>
            <a:r>
              <a:rPr lang="en-GB" dirty="0" err="1">
                <a:effectLst/>
              </a:rPr>
              <a:t>Ophtalmological</a:t>
            </a:r>
            <a:r>
              <a:rPr lang="en-GB" dirty="0">
                <a:effectLst/>
              </a:rPr>
              <a:t> disorders </a:t>
            </a:r>
          </a:p>
          <a:p>
            <a:r>
              <a:rPr lang="en-GB" dirty="0">
                <a:effectLst/>
              </a:rPr>
              <a:t>Liver failure </a:t>
            </a:r>
            <a:endParaRPr lang="en-GB" dirty="0"/>
          </a:p>
          <a:p>
            <a:r>
              <a:rPr lang="en-GB" b="1" dirty="0">
                <a:solidFill>
                  <a:srgbClr val="1E477A"/>
                </a:solidFill>
                <a:effectLst/>
              </a:rPr>
              <a:t>In parallel: Comprehensive metabolic investigations </a:t>
            </a:r>
            <a:endParaRPr lang="en-GB" dirty="0">
              <a:effectLst/>
            </a:endParaRPr>
          </a:p>
          <a:p>
            <a:endParaRPr lang="en-PL" dirty="0"/>
          </a:p>
        </p:txBody>
      </p:sp>
    </p:spTree>
    <p:extLst>
      <p:ext uri="{BB962C8B-B14F-4D97-AF65-F5344CB8AC3E}">
        <p14:creationId xmlns:p14="http://schemas.microsoft.com/office/powerpoint/2010/main" val="3221071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0FBACA-F228-056E-4488-4E139FB4FA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F8244493-64D7-1F20-542A-90C723BFC7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7650" y="6553200"/>
            <a:ext cx="38163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pl-PL" sz="1400">
                <a:solidFill>
                  <a:schemeClr val="folHlink"/>
                </a:solidFill>
                <a:latin typeface="Times New Roman" pitchFamily="18" charset="0"/>
              </a:rPr>
              <a:t>http://lyrobossite.free.fr/Structure_II_L'axone.htm</a:t>
            </a:r>
          </a:p>
        </p:txBody>
      </p:sp>
      <p:sp>
        <p:nvSpPr>
          <p:cNvPr id="4099" name="Rectangle 4">
            <a:extLst>
              <a:ext uri="{FF2B5EF4-FFF2-40B4-BE49-F238E27FC236}">
                <a16:creationId xmlns:a16="http://schemas.microsoft.com/office/drawing/2014/main" id="{1200804C-EE21-5AF3-15E1-E6779C0466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-26988"/>
            <a:ext cx="88566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200" b="1" dirty="0">
                <a:latin typeface="Calibri" panose="020F0502020204030204" pitchFamily="34" charset="0"/>
                <a:cs typeface="Calibri" panose="020F0502020204030204" pitchFamily="34" charset="0"/>
              </a:rPr>
              <a:t>NEUROTRANSMITTER DISORDERS</a:t>
            </a:r>
          </a:p>
        </p:txBody>
      </p:sp>
      <p:sp>
        <p:nvSpPr>
          <p:cNvPr id="4100" name="Rectangle 5">
            <a:extLst>
              <a:ext uri="{FF2B5EF4-FFF2-40B4-BE49-F238E27FC236}">
                <a16:creationId xmlns:a16="http://schemas.microsoft.com/office/drawing/2014/main" id="{776C4CCC-D884-4C75-E1F2-685BA206C8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908050"/>
            <a:ext cx="89296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400" b="1" dirty="0">
                <a:solidFill>
                  <a:srgbClr val="33CC33"/>
                </a:solidFill>
              </a:rPr>
              <a:t> </a:t>
            </a:r>
            <a:r>
              <a:rPr lang="pl-PL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METABOLISM AND/OR TRANSPORT OF </a:t>
            </a:r>
            <a:endParaRPr lang="pl-PL" sz="2400" b="1" dirty="0">
              <a:solidFill>
                <a:srgbClr val="33CC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01" name="Rectangle 6">
            <a:extLst>
              <a:ext uri="{FF2B5EF4-FFF2-40B4-BE49-F238E27FC236}">
                <a16:creationId xmlns:a16="http://schemas.microsoft.com/office/drawing/2014/main" id="{AD8F5C0E-028E-AC80-44AA-402340497A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8590" y="3334474"/>
            <a:ext cx="439236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γ-AMINOBUTYRIC ACID</a:t>
            </a:r>
            <a:r>
              <a:rPr lang="pl-PL" sz="2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pl-PL" sz="2800" b="1" dirty="0">
                <a:solidFill>
                  <a:srgbClr val="33CC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GABA)</a:t>
            </a:r>
          </a:p>
        </p:txBody>
      </p:sp>
      <p:pic>
        <p:nvPicPr>
          <p:cNvPr id="4102" name="Picture 7">
            <a:extLst>
              <a:ext uri="{FF2B5EF4-FFF2-40B4-BE49-F238E27FC236}">
                <a16:creationId xmlns:a16="http://schemas.microsoft.com/office/drawing/2014/main" id="{7B4780A7-FCD5-FFF5-2A2E-402F7E420A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2924175"/>
            <a:ext cx="381000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pole tekstowe 1">
            <a:extLst>
              <a:ext uri="{FF2B5EF4-FFF2-40B4-BE49-F238E27FC236}">
                <a16:creationId xmlns:a16="http://schemas.microsoft.com/office/drawing/2014/main" id="{40E0640E-3AAE-FBE4-3157-D4CBF00315C6}"/>
              </a:ext>
            </a:extLst>
          </p:cNvPr>
          <p:cNvSpPr txBox="1"/>
          <p:nvPr/>
        </p:nvSpPr>
        <p:spPr>
          <a:xfrm>
            <a:off x="6396300" y="4581128"/>
            <a:ext cx="14054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GLYCINE</a:t>
            </a:r>
            <a:endParaRPr lang="en-US" sz="2800" b="1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4E0F7BC1-0BF0-B6DB-7CAA-8EC53CC5FE79}"/>
              </a:ext>
            </a:extLst>
          </p:cNvPr>
          <p:cNvSpPr txBox="1"/>
          <p:nvPr/>
        </p:nvSpPr>
        <p:spPr>
          <a:xfrm>
            <a:off x="5327650" y="2461537"/>
            <a:ext cx="20159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00" b="1" dirty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GLUTAMATE</a:t>
            </a:r>
            <a:endParaRPr lang="en-US" sz="2800" b="1" dirty="0">
              <a:solidFill>
                <a:schemeClr val="accent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089D8E87-4813-FA4D-B361-BD0DD04F7B22}"/>
              </a:ext>
            </a:extLst>
          </p:cNvPr>
          <p:cNvSpPr txBox="1"/>
          <p:nvPr/>
        </p:nvSpPr>
        <p:spPr>
          <a:xfrm>
            <a:off x="5004048" y="1700808"/>
            <a:ext cx="29415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00" b="1" dirty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BIOGENIC AMINES</a:t>
            </a:r>
            <a:endParaRPr lang="en-US" sz="2800" b="1" dirty="0">
              <a:solidFill>
                <a:schemeClr val="accent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56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  <p:bldP spid="2" grpId="0"/>
      <p:bldP spid="4" grpId="0"/>
      <p:bldP spid="5" grpId="0"/>
    </p:bld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{61D9309F-CDEC-6843-A89A-15CEBEBE8BFB}tf10001120</Template>
  <TotalTime>3668</TotalTime>
  <Words>1924</Words>
  <Application>Microsoft Macintosh PowerPoint</Application>
  <PresentationFormat>On-screen Show (4:3)</PresentationFormat>
  <Paragraphs>429</Paragraphs>
  <Slides>43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3" baseType="lpstr">
      <vt:lpstr>Arial</vt:lpstr>
      <vt:lpstr>ArialMT</vt:lpstr>
      <vt:lpstr>Calibri</vt:lpstr>
      <vt:lpstr>Candara</vt:lpstr>
      <vt:lpstr>Gill Sans MT</vt:lpstr>
      <vt:lpstr>Helvetica Neue</vt:lpstr>
      <vt:lpstr>Symbol</vt:lpstr>
      <vt:lpstr>Times New Roman</vt:lpstr>
      <vt:lpstr>Wingdings</vt:lpstr>
      <vt:lpstr>Parcel</vt:lpstr>
      <vt:lpstr>Neurotransmitter disorders, BH4</vt:lpstr>
      <vt:lpstr>  “Pediatric Neurotransmitter Diseases”  is an umbrella term  for genetic disorders that affect  the metabolism of neurotransmitters   (synthesis and breakdown)     </vt:lpstr>
      <vt:lpstr>Epilepsy in IEM</vt:lpstr>
      <vt:lpstr>Neonatal Metabolic Epileptic Encephalopathy </vt:lpstr>
      <vt:lpstr>Infantile Metabolic Encephalopathy </vt:lpstr>
      <vt:lpstr>Juvenile &amp; Adult Onset </vt:lpstr>
      <vt:lpstr>WHICH DIAGNOSTIC TESTS? TODAY</vt:lpstr>
      <vt:lpstr>Indications for Next Generation Sequencing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 values</vt:lpstr>
      <vt:lpstr>PowerPoint Presentation</vt:lpstr>
      <vt:lpstr>PowerPoint Presentation</vt:lpstr>
      <vt:lpstr>PowerPoint Presentation</vt:lpstr>
      <vt:lpstr>CLINICAL SYMPTOMS arGTPCH, PTPS,  and  DHPR  deficiencies</vt:lpstr>
      <vt:lpstr>arGTPCH, PTPS,  and  DHPR  deficiencies</vt:lpstr>
      <vt:lpstr>adGTPCH, SR</vt:lpstr>
      <vt:lpstr>PowerPoint Presentation</vt:lpstr>
      <vt:lpstr>PowerPoint Presentation</vt:lpstr>
      <vt:lpstr>PowerPoint Presentation</vt:lpstr>
      <vt:lpstr>Cerebral folate deficiency</vt:lpstr>
      <vt:lpstr>PowerPoint Presentation</vt:lpstr>
      <vt:lpstr>CEREBRAL FOLATE DEFICIENCY</vt:lpstr>
      <vt:lpstr>GLYCINE ENCEPHALOPATHY</vt:lpstr>
      <vt:lpstr>Glycine</vt:lpstr>
      <vt:lpstr>NONKETOTIC HYPERGLYCINEMIA</vt:lpstr>
      <vt:lpstr>NONKETOTIC HYPERGLYCINEMIA</vt:lpstr>
      <vt:lpstr>CLINICAL SYMPTOMS</vt:lpstr>
      <vt:lpstr>Non-ketotic hyperglycinaemia</vt:lpstr>
      <vt:lpstr>PowerPoint Presentation</vt:lpstr>
      <vt:lpstr>Secondary hyperglycinaemia</vt:lpstr>
      <vt:lpstr>Pyridoxine responsive epilepsy</vt:lpstr>
      <vt:lpstr>Pyridoxine responsive epilepsy</vt:lpstr>
      <vt:lpstr>PowerPoint Presentation</vt:lpstr>
      <vt:lpstr>PowerPoint Presentation</vt:lpstr>
      <vt:lpstr>PowerPoint Presentation</vt:lpstr>
      <vt:lpstr>PowerPoint Presentation</vt:lpstr>
      <vt:lpstr>SSADH deficiency</vt:lpstr>
      <vt:lpstr>Neurotransmitter disorders: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Kasia</dc:creator>
  <cp:lastModifiedBy>Kasia Kuśmierska</cp:lastModifiedBy>
  <cp:revision>296</cp:revision>
  <dcterms:created xsi:type="dcterms:W3CDTF">2012-09-14T21:24:41Z</dcterms:created>
  <dcterms:modified xsi:type="dcterms:W3CDTF">2025-03-13T07:28:11Z</dcterms:modified>
</cp:coreProperties>
</file>